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handoutMasterIdLst>
    <p:handoutMasterId r:id="rId51"/>
  </p:handoutMasterIdLst>
  <p:sldIdLst>
    <p:sldId id="307" r:id="rId2"/>
    <p:sldId id="337" r:id="rId3"/>
    <p:sldId id="418" r:id="rId4"/>
    <p:sldId id="419" r:id="rId5"/>
    <p:sldId id="420" r:id="rId6"/>
    <p:sldId id="421" r:id="rId7"/>
    <p:sldId id="422" r:id="rId8"/>
    <p:sldId id="423" r:id="rId9"/>
    <p:sldId id="424" r:id="rId10"/>
    <p:sldId id="375" r:id="rId11"/>
    <p:sldId id="290" r:id="rId12"/>
    <p:sldId id="403" r:id="rId13"/>
    <p:sldId id="404" r:id="rId14"/>
    <p:sldId id="405" r:id="rId15"/>
    <p:sldId id="406" r:id="rId16"/>
    <p:sldId id="426" r:id="rId17"/>
    <p:sldId id="407" r:id="rId18"/>
    <p:sldId id="408" r:id="rId19"/>
    <p:sldId id="411" r:id="rId20"/>
    <p:sldId id="409" r:id="rId21"/>
    <p:sldId id="425" r:id="rId22"/>
    <p:sldId id="410" r:id="rId23"/>
    <p:sldId id="413" r:id="rId24"/>
    <p:sldId id="376" r:id="rId25"/>
    <p:sldId id="341" r:id="rId26"/>
    <p:sldId id="342" r:id="rId27"/>
    <p:sldId id="343" r:id="rId28"/>
    <p:sldId id="377" r:id="rId29"/>
    <p:sldId id="378" r:id="rId30"/>
    <p:sldId id="379" r:id="rId31"/>
    <p:sldId id="380" r:id="rId32"/>
    <p:sldId id="384" r:id="rId33"/>
    <p:sldId id="385" r:id="rId34"/>
    <p:sldId id="386" r:id="rId35"/>
    <p:sldId id="387" r:id="rId36"/>
    <p:sldId id="388" r:id="rId37"/>
    <p:sldId id="398" r:id="rId38"/>
    <p:sldId id="397" r:id="rId39"/>
    <p:sldId id="347" r:id="rId40"/>
    <p:sldId id="399" r:id="rId41"/>
    <p:sldId id="417" r:id="rId42"/>
    <p:sldId id="414" r:id="rId43"/>
    <p:sldId id="415" r:id="rId44"/>
    <p:sldId id="383" r:id="rId45"/>
    <p:sldId id="416" r:id="rId46"/>
    <p:sldId id="339" r:id="rId47"/>
    <p:sldId id="340" r:id="rId48"/>
    <p:sldId id="305"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8757" autoAdjust="0"/>
  </p:normalViewPr>
  <p:slideViewPr>
    <p:cSldViewPr>
      <p:cViewPr varScale="1">
        <p:scale>
          <a:sx n="154" d="100"/>
          <a:sy n="154" d="100"/>
        </p:scale>
        <p:origin x="252" y="126"/>
      </p:cViewPr>
      <p:guideLst>
        <p:guide orient="horz" pos="1620"/>
        <p:guide pos="2880"/>
      </p:guideLst>
    </p:cSldViewPr>
  </p:slideViewPr>
  <p:notesTextViewPr>
    <p:cViewPr>
      <p:scale>
        <a:sx n="1" d="1"/>
        <a:sy n="1" d="1"/>
      </p:scale>
      <p:origin x="0" y="0"/>
    </p:cViewPr>
  </p:notesTextViewPr>
  <p:notesViewPr>
    <p:cSldViewPr>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4324197456087201"/>
                  <c:y val="-0.22475272827738599"/>
                </c:manualLayout>
              </c:layout>
              <c:tx>
                <c:rich>
                  <a:bodyPr/>
                  <a:lstStyle/>
                  <a:p>
                    <a:pPr>
                      <a:defRPr sz="800" b="1">
                        <a:solidFill>
                          <a:schemeClr val="bg1"/>
                        </a:solidFill>
                      </a:defRPr>
                    </a:pPr>
                    <a:r>
                      <a:rPr lang="en-US" sz="800" b="1" smtClean="0">
                        <a:solidFill>
                          <a:schemeClr val="bg1"/>
                        </a:solidFill>
                      </a:rPr>
                      <a:t>86</a:t>
                    </a:r>
                    <a:r>
                      <a:rPr lang="en-US" sz="800" b="1">
                        <a:solidFill>
                          <a:schemeClr val="bg1"/>
                        </a:solidFill>
                      </a:rPr>
                      <a:t>%</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25680395719766"/>
                  <c:y val="0.14956278491504299"/>
                </c:manualLayout>
              </c:layout>
              <c:tx>
                <c:rich>
                  <a:bodyPr/>
                  <a:lstStyle/>
                  <a:p>
                    <a:pPr>
                      <a:defRPr sz="800" b="1">
                        <a:solidFill>
                          <a:schemeClr val="bg1"/>
                        </a:solidFill>
                      </a:defRPr>
                    </a:pPr>
                    <a:r>
                      <a:rPr lang="en-US" sz="800" b="1" smtClean="0">
                        <a:solidFill>
                          <a:schemeClr val="bg1"/>
                        </a:solidFill>
                      </a:rPr>
                      <a:t>14</a:t>
                    </a:r>
                    <a:r>
                      <a:rPr lang="en-US" sz="800" b="1">
                        <a:solidFill>
                          <a:schemeClr val="bg1"/>
                        </a:solidFill>
                      </a:rPr>
                      <a:t>%</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scene3d>
                <a:camera prst="orthographicFront"/>
                <a:lightRig rig="twoPt" dir="tl"/>
              </a:scene3d>
              <a:sp3d prstMaterial="flat"/>
            </c:spPr>
          </c:dPt>
          <c:dLbls>
            <c:dLbl>
              <c:idx val="0"/>
              <c:layout>
                <c:manualLayout>
                  <c:x val="-0.19879751142218299"/>
                  <c:y val="-0.180893079154579"/>
                </c:manualLayout>
              </c:layout>
              <c:tx>
                <c:rich>
                  <a:bodyPr/>
                  <a:lstStyle/>
                  <a:p>
                    <a:pPr>
                      <a:defRPr sz="800" b="1">
                        <a:solidFill>
                          <a:schemeClr val="bg1"/>
                        </a:solidFill>
                      </a:defRPr>
                    </a:pPr>
                    <a:r>
                      <a:rPr lang="en-US" sz="800" b="1" smtClean="0">
                        <a:solidFill>
                          <a:schemeClr val="bg1"/>
                        </a:solidFill>
                      </a:rPr>
                      <a:t>72%</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8740837950811701"/>
                  <c:y val="0.149562094211908"/>
                </c:manualLayout>
              </c:layout>
              <c:tx>
                <c:rich>
                  <a:bodyPr/>
                  <a:lstStyle/>
                  <a:p>
                    <a:pPr>
                      <a:defRPr sz="800" b="1">
                        <a:solidFill>
                          <a:schemeClr val="bg1"/>
                        </a:solidFill>
                      </a:defRPr>
                    </a:pPr>
                    <a:r>
                      <a:rPr lang="en-US" sz="800" b="1" smtClean="0">
                        <a:solidFill>
                          <a:schemeClr val="bg1"/>
                        </a:solidFill>
                      </a:rPr>
                      <a:t>28%</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9879751142218299"/>
                  <c:y val="-0.180893079154579"/>
                </c:manualLayout>
              </c:layout>
              <c:tx>
                <c:rich>
                  <a:bodyPr/>
                  <a:lstStyle/>
                  <a:p>
                    <a:pPr>
                      <a:defRPr sz="800" b="1">
                        <a:solidFill>
                          <a:schemeClr val="bg1"/>
                        </a:solidFill>
                      </a:defRPr>
                    </a:pPr>
                    <a:r>
                      <a:rPr lang="en-US" sz="800" b="1" smtClean="0">
                        <a:solidFill>
                          <a:schemeClr val="bg1"/>
                        </a:solidFill>
                      </a:rPr>
                      <a:t>70%</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8740837950811701"/>
                  <c:y val="0.15833402403646901"/>
                </c:manualLayout>
              </c:layout>
              <c:tx>
                <c:rich>
                  <a:bodyPr/>
                  <a:lstStyle/>
                  <a:p>
                    <a:pPr>
                      <a:defRPr sz="800" b="1">
                        <a:solidFill>
                          <a:schemeClr val="bg1"/>
                        </a:solidFill>
                      </a:defRPr>
                    </a:pPr>
                    <a:r>
                      <a:rPr lang="en-US" sz="800" b="1" smtClean="0">
                        <a:solidFill>
                          <a:schemeClr val="bg1"/>
                        </a:solidFill>
                      </a:rPr>
                      <a:t>30%</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0497083697871099"/>
                  <c:y val="-0.15457728968089501"/>
                </c:manualLayout>
              </c:layout>
              <c:tx>
                <c:rich>
                  <a:bodyPr/>
                  <a:lstStyle/>
                  <a:p>
                    <a:pPr>
                      <a:defRPr sz="800" b="1">
                        <a:solidFill>
                          <a:schemeClr val="bg1"/>
                        </a:solidFill>
                      </a:defRPr>
                    </a:pPr>
                    <a:r>
                      <a:rPr lang="en-US" sz="800" b="1" smtClean="0">
                        <a:solidFill>
                          <a:schemeClr val="bg1"/>
                        </a:solidFill>
                      </a:rPr>
                      <a:t>61%</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9975405852046299"/>
                  <c:y val="0.12324561403508801"/>
                </c:manualLayout>
              </c:layout>
              <c:tx>
                <c:rich>
                  <a:bodyPr/>
                  <a:lstStyle/>
                  <a:p>
                    <a:pPr>
                      <a:defRPr sz="800" b="1">
                        <a:solidFill>
                          <a:schemeClr val="bg1"/>
                        </a:solidFill>
                      </a:defRPr>
                    </a:pPr>
                    <a:r>
                      <a:rPr lang="en-US" sz="800" b="1" smtClean="0">
                        <a:solidFill>
                          <a:schemeClr val="bg1"/>
                        </a:solidFill>
                      </a:rPr>
                      <a:t>39%</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8027947895401999"/>
                  <c:y val="-0.242297969332781"/>
                </c:manualLayout>
              </c:layout>
              <c:tx>
                <c:rich>
                  <a:bodyPr/>
                  <a:lstStyle/>
                  <a:p>
                    <a:pPr>
                      <a:defRPr sz="800" b="1">
                        <a:solidFill>
                          <a:schemeClr val="bg1"/>
                        </a:solidFill>
                      </a:defRPr>
                    </a:pPr>
                    <a:r>
                      <a:rPr lang="en-US" sz="800" b="1" smtClean="0">
                        <a:solidFill>
                          <a:schemeClr val="bg1"/>
                        </a:solidFill>
                      </a:rPr>
                      <a:t>88%</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3185233790220699"/>
                  <c:y val="0.167105953861031"/>
                </c:manualLayout>
              </c:layout>
              <c:tx>
                <c:rich>
                  <a:bodyPr/>
                  <a:lstStyle/>
                  <a:p>
                    <a:pPr>
                      <a:defRPr sz="800" b="1">
                        <a:solidFill>
                          <a:schemeClr val="bg1"/>
                        </a:solidFill>
                      </a:defRPr>
                    </a:pPr>
                    <a:r>
                      <a:rPr lang="en-US" sz="800" b="1" dirty="0" smtClean="0">
                        <a:solidFill>
                          <a:schemeClr val="bg1"/>
                        </a:solidFill>
                      </a:rPr>
                      <a:t>12%</a:t>
                    </a:r>
                    <a:endParaRPr lang="en-US" sz="80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5435355302809398"/>
                  <c:y val="-0.17212253073629"/>
                </c:manualLayout>
              </c:layout>
              <c:tx>
                <c:rich>
                  <a:bodyPr/>
                  <a:lstStyle/>
                  <a:p>
                    <a:pPr>
                      <a:defRPr sz="800" b="1">
                        <a:solidFill>
                          <a:schemeClr val="bg1"/>
                        </a:solidFill>
                      </a:defRPr>
                    </a:pPr>
                    <a:r>
                      <a:rPr lang="en-US" sz="800" b="1" smtClean="0">
                        <a:solidFill>
                          <a:schemeClr val="bg1"/>
                        </a:solidFill>
                      </a:rPr>
                      <a:t>76%</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5654369592689801"/>
                  <c:y val="0.184649813510153"/>
                </c:manualLayout>
              </c:layout>
              <c:tx>
                <c:rich>
                  <a:bodyPr/>
                  <a:lstStyle/>
                  <a:p>
                    <a:pPr>
                      <a:defRPr sz="800" b="1">
                        <a:solidFill>
                          <a:schemeClr val="bg1"/>
                        </a:solidFill>
                      </a:defRPr>
                    </a:pPr>
                    <a:r>
                      <a:rPr lang="en-US" sz="800" b="1" smtClean="0">
                        <a:solidFill>
                          <a:schemeClr val="bg1"/>
                        </a:solidFill>
                      </a:rPr>
                      <a:t>24%</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2817921119468401"/>
                  <c:y val="-0.23036832177239353"/>
                </c:manualLayout>
              </c:layout>
              <c:tx>
                <c:rich>
                  <a:bodyPr/>
                  <a:lstStyle/>
                  <a:p>
                    <a:pPr algn="l">
                      <a:defRPr sz="800" b="1">
                        <a:solidFill>
                          <a:schemeClr val="bg1"/>
                        </a:solidFill>
                      </a:defRPr>
                    </a:pPr>
                    <a:r>
                      <a:rPr lang="en-US" sz="800" b="1" smtClean="0">
                        <a:solidFill>
                          <a:schemeClr val="bg1"/>
                        </a:solidFill>
                      </a:rPr>
                      <a:t>90%</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3185233790220699"/>
                  <c:y val="0.167105953861031"/>
                </c:manualLayout>
              </c:layout>
              <c:tx>
                <c:rich>
                  <a:bodyPr/>
                  <a:lstStyle/>
                  <a:p>
                    <a:pPr algn="l">
                      <a:defRPr sz="800" b="1">
                        <a:solidFill>
                          <a:schemeClr val="bg1"/>
                        </a:solidFill>
                      </a:defRPr>
                    </a:pPr>
                    <a:r>
                      <a:rPr lang="en-US" sz="800" b="1" smtClean="0">
                        <a:solidFill>
                          <a:schemeClr val="bg1"/>
                        </a:solidFill>
                      </a:rPr>
                      <a:t>10%</a:t>
                    </a:r>
                    <a:endParaRPr lang="en-US" sz="80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lgn="l">
                  <a:defRPr sz="10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8A8C5-C053-48CA-BF8E-DD3FB6A5487C}" type="datetimeFigureOut">
              <a:rPr lang="es-ES" smtClean="0"/>
              <a:t>26/11/2015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D43E0D-2790-4784-8125-A8167663F65F}" type="slidenum">
              <a:rPr lang="es-ES" smtClean="0"/>
              <a:t>‹#›</a:t>
            </a:fld>
            <a:endParaRPr lang="es-ES"/>
          </a:p>
        </p:txBody>
      </p:sp>
    </p:spTree>
    <p:extLst>
      <p:ext uri="{BB962C8B-B14F-4D97-AF65-F5344CB8AC3E}">
        <p14:creationId xmlns:p14="http://schemas.microsoft.com/office/powerpoint/2010/main" val="625617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11/26/2015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11/26/2015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9731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just a few of the screen</a:t>
            </a:r>
            <a:r>
              <a:rPr lang="en-US" baseline="0" dirty="0" smtClean="0"/>
              <a:t> sizes of Samsung devices you couldn’t even fit all of them on the screen, so how do you handle this problem?</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15</a:t>
            </a:fld>
            <a:endParaRPr lang="en-US"/>
          </a:p>
        </p:txBody>
      </p:sp>
    </p:spTree>
    <p:extLst>
      <p:ext uri="{BB962C8B-B14F-4D97-AF65-F5344CB8AC3E}">
        <p14:creationId xmlns:p14="http://schemas.microsoft.com/office/powerpoint/2010/main" val="3891825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16</a:t>
            </a:fld>
            <a:endParaRPr lang="en-US"/>
          </a:p>
        </p:txBody>
      </p:sp>
    </p:spTree>
    <p:extLst>
      <p:ext uri="{BB962C8B-B14F-4D97-AF65-F5344CB8AC3E}">
        <p14:creationId xmlns:p14="http://schemas.microsoft.com/office/powerpoint/2010/main" val="4253708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hit 75% of the US market you would</a:t>
            </a:r>
            <a:r>
              <a:rPr lang="en-US" baseline="0" dirty="0" smtClean="0"/>
              <a:t> need over 130 devices and nearly 300 devices to hit 90% of what your users are using today. That is unrealistic to even think about purchasing.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17</a:t>
            </a:fld>
            <a:endParaRPr lang="en-US"/>
          </a:p>
        </p:txBody>
      </p:sp>
    </p:spTree>
    <p:extLst>
      <p:ext uri="{BB962C8B-B14F-4D97-AF65-F5344CB8AC3E}">
        <p14:creationId xmlns:p14="http://schemas.microsoft.com/office/powerpoint/2010/main" val="623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different ways to test mobile applications.</a:t>
            </a:r>
          </a:p>
          <a:p>
            <a:endParaRPr lang="en-US" baseline="0" dirty="0" smtClean="0"/>
          </a:p>
          <a:p>
            <a:r>
              <a:rPr lang="en-US" baseline="0" dirty="0" smtClean="0"/>
              <a:t>We can have extensive beta tests with our users, which is good for hands on, but hard to get feedback.</a:t>
            </a:r>
          </a:p>
          <a:p>
            <a:endParaRPr lang="en-US" baseline="0" dirty="0" smtClean="0"/>
          </a:p>
          <a:p>
            <a:r>
              <a:rPr lang="en-US" baseline="0" dirty="0" smtClean="0"/>
              <a:t>We can spend hours upon hours manually testing which can help find bugs, but can bog down developers.</a:t>
            </a:r>
          </a:p>
          <a:p>
            <a:endParaRPr lang="en-US" baseline="0" dirty="0" smtClean="0"/>
          </a:p>
          <a:p>
            <a:r>
              <a:rPr lang="en-US" baseline="0" dirty="0" smtClean="0"/>
              <a:t>Unit testing is essential for our business logic, but only Automated UI Testing can really ensure that as we add new features and fix bugs our UI isn’t impacted before we release.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18</a:t>
            </a:fld>
            <a:endParaRPr lang="en-US"/>
          </a:p>
        </p:txBody>
      </p:sp>
    </p:spTree>
    <p:extLst>
      <p:ext uri="{BB962C8B-B14F-4D97-AF65-F5344CB8AC3E}">
        <p14:creationId xmlns:p14="http://schemas.microsoft.com/office/powerpoint/2010/main" val="898024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a:t>
            </a:r>
            <a:r>
              <a:rPr lang="en-US" dirty="0" err="1" smtClean="0"/>
              <a:t>Xamarin.UI</a:t>
            </a:r>
            <a:r>
              <a:rPr lang="en-US" baseline="0" dirty="0" err="1" smtClean="0"/>
              <a:t>Test</a:t>
            </a:r>
            <a:r>
              <a:rPr lang="en-US" baseline="0" dirty="0" smtClean="0"/>
              <a:t> comes in to help with this shift. </a:t>
            </a:r>
            <a:r>
              <a:rPr lang="en-US" dirty="0" err="1" smtClean="0"/>
              <a:t>Xamarin.UITest</a:t>
            </a:r>
            <a:r>
              <a:rPr lang="en-US" baseline="0" dirty="0" smtClean="0"/>
              <a:t> is a framework that ties in directly to the </a:t>
            </a:r>
            <a:r>
              <a:rPr lang="en-US" baseline="0" dirty="0" err="1" smtClean="0"/>
              <a:t>Nunit</a:t>
            </a:r>
            <a:r>
              <a:rPr lang="en-US" baseline="0" dirty="0" smtClean="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2503846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simple command you can simulate</a:t>
            </a:r>
            <a:r>
              <a:rPr lang="en-US" baseline="0" dirty="0" smtClean="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22</a:t>
            </a:fld>
            <a:endParaRPr lang="en-US"/>
          </a:p>
        </p:txBody>
      </p:sp>
    </p:spTree>
    <p:extLst>
      <p:ext uri="{BB962C8B-B14F-4D97-AF65-F5344CB8AC3E}">
        <p14:creationId xmlns:p14="http://schemas.microsoft.com/office/powerpoint/2010/main" val="2749193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take our tests and ship them to the Test Cloud to see them run on hundred of physical iOS and Android devices..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41</a:t>
            </a:fld>
            <a:endParaRPr lang="en-US"/>
          </a:p>
        </p:txBody>
      </p:sp>
    </p:spTree>
    <p:extLst>
      <p:ext uri="{BB962C8B-B14F-4D97-AF65-F5344CB8AC3E}">
        <p14:creationId xmlns:p14="http://schemas.microsoft.com/office/powerpoint/2010/main" val="4164459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you can integrate</a:t>
            </a:r>
            <a:r>
              <a:rPr lang="en-US" baseline="0" dirty="0" smtClean="0"/>
              <a:t> it into your CI system to ensure that before you ship your app nothing has regressed.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42</a:t>
            </a:fld>
            <a:endParaRPr lang="en-US"/>
          </a:p>
        </p:txBody>
      </p:sp>
    </p:spTree>
    <p:extLst>
      <p:ext uri="{BB962C8B-B14F-4D97-AF65-F5344CB8AC3E}">
        <p14:creationId xmlns:p14="http://schemas.microsoft.com/office/powerpoint/2010/main" val="1636873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find and fix bugs before</a:t>
            </a:r>
            <a:r>
              <a:rPr lang="en-US" baseline="0" dirty="0" smtClean="0"/>
              <a:t> our users do. </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45</a:t>
            </a:fld>
            <a:endParaRPr lang="en-US"/>
          </a:p>
        </p:txBody>
      </p:sp>
    </p:spTree>
    <p:extLst>
      <p:ext uri="{BB962C8B-B14F-4D97-AF65-F5344CB8AC3E}">
        <p14:creationId xmlns:p14="http://schemas.microsoft.com/office/powerpoint/2010/main" val="161654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141999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UI build natively per platform,</a:t>
            </a:r>
            <a:r>
              <a:rPr lang="en-US" baseline="0" dirty="0" smtClean="0"/>
              <a:t> leveraging C#</a:t>
            </a:r>
            <a:endParaRPr lang="en-US" dirty="0" smtClean="0"/>
          </a:p>
          <a:p>
            <a:r>
              <a:rPr lang="en-US" dirty="0" smtClean="0"/>
              <a:t>C# + XAML</a:t>
            </a:r>
          </a:p>
          <a:p>
            <a:r>
              <a:rPr lang="en-US" dirty="0" smtClean="0"/>
              <a:t>C#</a:t>
            </a:r>
            <a:r>
              <a:rPr lang="en-US" baseline="0" dirty="0" smtClean="0"/>
              <a:t> + XML</a:t>
            </a:r>
          </a:p>
          <a:p>
            <a:r>
              <a:rPr lang="en-US" baseline="0" dirty="0" smtClean="0"/>
              <a:t>C# + XIB</a:t>
            </a:r>
          </a:p>
          <a:p>
            <a:r>
              <a:rPr lang="en-US" baseline="0" dirty="0" smtClean="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11/26/2015 2:57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0438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recently introduced Xamarin.Forms a new library</a:t>
            </a:r>
            <a:r>
              <a:rPr lang="en-US" baseline="0" dirty="0" smtClean="0"/>
              <a:t> for cross platform user interface. We will touch up on this later, but this enables you to be highly productive, share code, but build out UI on each platform and access platform APIs.</a:t>
            </a:r>
          </a:p>
          <a:p>
            <a:endParaRPr lang="en-US" baseline="0" dirty="0" smtClean="0"/>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1439761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65892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solidFill>
                  <a:schemeClr val="bg1"/>
                </a:solidFill>
                <a:latin typeface="Segoe UI" panose="020B0502040204020203" pitchFamily="34" charset="0"/>
                <a:cs typeface="Segoe UI" panose="020B0502040204020203" pitchFamily="34" charset="0"/>
              </a:rPr>
              <a:t>iCircuit</a:t>
            </a:r>
            <a:r>
              <a:rPr lang="en-US" baseline="0" dirty="0" smtClean="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Sharing code lead to 70</a:t>
            </a:r>
            <a:r>
              <a:rPr lang="en-US" baseline="0" dirty="0" smtClean="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smtClean="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smtClean="0">
                <a:solidFill>
                  <a:schemeClr val="bg1"/>
                </a:solidFill>
                <a:latin typeface="Segoe UI" panose="020B0502040204020203" pitchFamily="34" charset="0"/>
                <a:cs typeface="Segoe UI" panose="020B0502040204020203" pitchFamily="34" charset="0"/>
              </a:rPr>
              <a:t>http://</a:t>
            </a:r>
            <a:r>
              <a:rPr lang="en-US" sz="1050" dirty="0" err="1" smtClean="0">
                <a:solidFill>
                  <a:schemeClr val="bg1"/>
                </a:solidFill>
                <a:latin typeface="Segoe UI" panose="020B0502040204020203" pitchFamily="34" charset="0"/>
                <a:cs typeface="Segoe UI" panose="020B0502040204020203" pitchFamily="34" charset="0"/>
              </a:rPr>
              <a:t>praeclarum.org</a:t>
            </a:r>
            <a:r>
              <a:rPr lang="en-US" sz="1050" dirty="0" smtClean="0">
                <a:solidFill>
                  <a:schemeClr val="bg1"/>
                </a:solidFill>
                <a:latin typeface="Segoe UI" panose="020B0502040204020203" pitchFamily="34" charset="0"/>
                <a:cs typeface="Segoe UI" panose="020B0502040204020203" pitchFamily="34" charset="0"/>
              </a:rPr>
              <a:t>/post/42378027611/</a:t>
            </a:r>
            <a:r>
              <a:rPr lang="en-US" sz="1050" dirty="0" err="1" smtClean="0">
                <a:solidFill>
                  <a:schemeClr val="bg1"/>
                </a:solidFill>
                <a:latin typeface="Segoe UI" panose="020B0502040204020203" pitchFamily="34" charset="0"/>
                <a:cs typeface="Segoe UI" panose="020B0502040204020203" pitchFamily="34" charset="0"/>
              </a:rPr>
              <a:t>icircuit</a:t>
            </a:r>
            <a:r>
              <a:rPr lang="en-US" sz="1050" dirty="0" smtClean="0">
                <a:solidFill>
                  <a:schemeClr val="bg1"/>
                </a:solidFill>
                <a:latin typeface="Segoe UI" panose="020B0502040204020203" pitchFamily="34" charset="0"/>
                <a:cs typeface="Segoe UI" panose="020B0502040204020203" pitchFamily="34" charset="0"/>
              </a:rPr>
              <a:t>-code-reuse-part-</a:t>
            </a:r>
            <a:r>
              <a:rPr lang="en-US" sz="1050" dirty="0" err="1" smtClean="0">
                <a:solidFill>
                  <a:schemeClr val="bg1"/>
                </a:solidFill>
                <a:latin typeface="Segoe UI" panose="020B0502040204020203" pitchFamily="34" charset="0"/>
                <a:cs typeface="Segoe UI" panose="020B0502040204020203" pitchFamily="34" charset="0"/>
              </a:rPr>
              <a:t>cinq</a:t>
            </a:r>
            <a:endParaRPr lang="en-US" sz="1050" dirty="0" smtClean="0">
              <a:solidFill>
                <a:schemeClr val="bg1"/>
              </a:solidFill>
              <a:latin typeface="Segoe UI" panose="020B0502040204020203" pitchFamily="34" charset="0"/>
              <a:cs typeface="Segoe UI" panose="020B0502040204020203"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99286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there are several challenges</a:t>
            </a:r>
            <a:r>
              <a:rPr lang="en-US" baseline="0" dirty="0" smtClean="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12</a:t>
            </a:fld>
            <a:endParaRPr lang="en-US"/>
          </a:p>
        </p:txBody>
      </p:sp>
    </p:spTree>
    <p:extLst>
      <p:ext uri="{BB962C8B-B14F-4D97-AF65-F5344CB8AC3E}">
        <p14:creationId xmlns:p14="http://schemas.microsoft.com/office/powerpoint/2010/main" val="72707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smtClean="0"/>
          </a:p>
          <a:p>
            <a:r>
              <a:rPr lang="en-US" baseline="0" dirty="0" smtClean="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13</a:t>
            </a:fld>
            <a:endParaRPr lang="en-US"/>
          </a:p>
        </p:txBody>
      </p:sp>
    </p:spTree>
    <p:extLst>
      <p:ext uri="{BB962C8B-B14F-4D97-AF65-F5344CB8AC3E}">
        <p14:creationId xmlns:p14="http://schemas.microsoft.com/office/powerpoint/2010/main" val="225148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OpenSignal</a:t>
            </a:r>
            <a:r>
              <a:rPr lang="en-US" sz="1200" kern="1200" dirty="0" smtClean="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2014 data, with an astonishing 19,000 device types using their app, up by 60% from just last year.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14</a:t>
            </a:fld>
            <a:endParaRPr lang="en-US"/>
          </a:p>
        </p:txBody>
      </p:sp>
    </p:spTree>
    <p:extLst>
      <p:ext uri="{BB962C8B-B14F-4D97-AF65-F5344CB8AC3E}">
        <p14:creationId xmlns:p14="http://schemas.microsoft.com/office/powerpoint/2010/main" val="2038138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Segoe UI" panose="020B0502040204020203" pitchFamily="34" charset="0"/>
                <a:cs typeface="Segoe UI" panose="020B0502040204020203" pitchFamily="34"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884842" y="4603518"/>
            <a:ext cx="1412182" cy="276999"/>
          </a:xfrm>
          <a:prstGeom prst="rect">
            <a:avLst/>
          </a:prstGeom>
          <a:noFill/>
        </p:spPr>
        <p:txBody>
          <a:bodyPr wrap="none" rtlCol="0">
            <a:spAutoFit/>
          </a:bodyPr>
          <a:lstStyle/>
          <a:p>
            <a:pPr algn="r"/>
            <a:r>
              <a:rPr lang="en-US" sz="1200" b="1" dirty="0" smtClean="0">
                <a:solidFill>
                  <a:schemeClr val="accent2"/>
                </a:solidFill>
                <a:latin typeface="Segoe UI" panose="020B0502040204020203" pitchFamily="34" charset="0"/>
                <a:cs typeface="Segoe UI" panose="020B0502040204020203" pitchFamily="34" charset="0"/>
              </a:rPr>
              <a:t>YOUR COMPANY</a:t>
            </a:r>
            <a:endParaRPr lang="en-US" sz="1200" b="1" dirty="0">
              <a:solidFill>
                <a:schemeClr val="accent2"/>
              </a:solidFill>
              <a:latin typeface="Segoe UI" panose="020B0502040204020203" pitchFamily="34" charset="0"/>
              <a:cs typeface="Segoe UI" panose="020B0502040204020203" pitchFamily="34"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Segoe UI" panose="020B0502040204020203" pitchFamily="34" charset="0"/>
                <a:cs typeface="Segoe UI" panose="020B0502040204020203" pitchFamily="34" charset="0"/>
              </a:rPr>
              <a:t>WWW.YOURCOMPANY.COM</a:t>
            </a:r>
            <a:endParaRPr lang="en-US" sz="900" dirty="0">
              <a:solidFill>
                <a:schemeClr val="accent2">
                  <a:lumMod val="75000"/>
                </a:schemeClr>
              </a:solidFill>
              <a:latin typeface="Segoe UI" panose="020B0502040204020203" pitchFamily="34" charset="0"/>
              <a:cs typeface="Segoe UI" panose="020B0502040204020203" pitchFamily="34"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Segoe UI" panose="020B0502040204020203" pitchFamily="34" charset="0"/>
                <a:ea typeface="Gulim" pitchFamily="34" charset="-127"/>
                <a:cs typeface="Segoe UI" panose="020B0502040204020203" pitchFamily="34" charset="0"/>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66700" y="152400"/>
            <a:ext cx="7048500" cy="590550"/>
          </a:xfrm>
          <a:prstGeom prst="rect">
            <a:avLst/>
          </a:prstGeom>
        </p:spPr>
        <p:txBody>
          <a:bodyPr anchor="b">
            <a:normAutofit/>
          </a:bodyPr>
          <a:lstStyle>
            <a:lvl1pPr algn="l">
              <a:defRPr sz="2400"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26701272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8ACDB3CC-F982-40F9-8DD6-BCC9AFBF44BD}" type="datetime1">
              <a:rPr lang="en-US" smtClean="0"/>
              <a:pPr/>
              <a:t>11/26/2015</a:t>
            </a:fld>
            <a:endParaRPr lang="en-US" dirty="0"/>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2678457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11/26/2015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a:prstGeom prst="rect">
            <a:avLst/>
          </a:prstGeo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smtClean="0"/>
              <a:t>Click to edit Master text styles</a:t>
            </a:r>
          </a:p>
          <a:p>
            <a:pPr lvl="1"/>
            <a:r>
              <a:rPr lang="en-US" smtClean="0"/>
              <a:t>Second level</a:t>
            </a:r>
          </a:p>
        </p:txBody>
      </p:sp>
      <p:sp>
        <p:nvSpPr>
          <p:cNvPr id="8" name="Title 1"/>
          <p:cNvSpPr>
            <a:spLocks noGrp="1"/>
          </p:cNvSpPr>
          <p:nvPr>
            <p:ph type="title"/>
          </p:nvPr>
        </p:nvSpPr>
        <p:spPr>
          <a:xfrm>
            <a:off x="4368800" y="238943"/>
            <a:ext cx="4318000" cy="395264"/>
          </a:xfrm>
          <a:prstGeom prst="rect">
            <a:avLst/>
          </a:prstGeom>
        </p:spPr>
        <p:txBody>
          <a:bodyPr>
            <a:noAutofit/>
          </a:bodyPr>
          <a:lstStyle>
            <a:lvl1pPr algn="l">
              <a:defRPr sz="2400" b="0" i="0">
                <a:solidFill>
                  <a:srgbClr val="3C90D1"/>
                </a:solidFill>
                <a:latin typeface="Helvetica Light"/>
                <a:cs typeface="Helvetica Light"/>
              </a:defRPr>
            </a:lvl1pPr>
          </a:lstStyle>
          <a:p>
            <a:r>
              <a:rPr lang="en-US" smtClean="0"/>
              <a:t>Click to edit Master title style</a:t>
            </a:r>
            <a:endParaRPr lang="en-US" dirty="0"/>
          </a:p>
        </p:txBody>
      </p:sp>
    </p:spTree>
    <p:extLst>
      <p:ext uri="{BB962C8B-B14F-4D97-AF65-F5344CB8AC3E}">
        <p14:creationId xmlns:p14="http://schemas.microsoft.com/office/powerpoint/2010/main" val="38850280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30386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Light Blue">
    <p:spTree>
      <p:nvGrpSpPr>
        <p:cNvPr id="1" name=""/>
        <p:cNvGrpSpPr/>
        <p:nvPr/>
      </p:nvGrpSpPr>
      <p:grpSpPr>
        <a:xfrm>
          <a:off x="0" y="0"/>
          <a:ext cx="0" cy="0"/>
          <a:chOff x="0" y="0"/>
          <a:chExt cx="0" cy="0"/>
        </a:xfrm>
      </p:grpSpPr>
      <p:sp>
        <p:nvSpPr>
          <p:cNvPr id="6" name="Shape 6"/>
          <p:cNvSpPr/>
          <p:nvPr/>
        </p:nvSpPr>
        <p:spPr>
          <a:xfrm>
            <a:off x="-1" y="-17544"/>
            <a:ext cx="9144001" cy="5178588"/>
          </a:xfrm>
          <a:prstGeom prst="rect">
            <a:avLst/>
          </a:prstGeom>
          <a:solidFill>
            <a:srgbClr val="3498DB"/>
          </a:solidFill>
          <a:ln w="3175">
            <a:miter lim="400000"/>
          </a:ln>
        </p:spPr>
        <p:txBody>
          <a:bodyPr lIns="0" tIns="0" rIns="0" bIns="0" anchor="ctr"/>
          <a:lstStyle/>
          <a:p>
            <a:pPr lvl="0">
              <a:defRPr sz="3200">
                <a:solidFill>
                  <a:srgbClr val="FFFFFF"/>
                </a:solidFill>
              </a:defRPr>
            </a:pPr>
            <a:endParaRPr/>
          </a:p>
        </p:txBody>
      </p:sp>
    </p:spTree>
    <p:extLst>
      <p:ext uri="{BB962C8B-B14F-4D97-AF65-F5344CB8AC3E}">
        <p14:creationId xmlns:p14="http://schemas.microsoft.com/office/powerpoint/2010/main" val="365888567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6"/>
          </a:xfrm>
          <a:prstGeom prst="rect">
            <a:avLst/>
          </a:prstGeom>
        </p:spPr>
        <p:txBody>
          <a:bodyPr/>
          <a:lstStyle>
            <a:lvl1pPr marL="0" indent="0">
              <a:buNone/>
              <a:defRPr sz="1200">
                <a:solidFill>
                  <a:schemeClr val="tx1"/>
                </a:solidFill>
              </a:defRPr>
            </a:lvl1pPr>
            <a:lvl2pPr marL="174580" indent="0">
              <a:buNone/>
              <a:defRPr sz="1200">
                <a:solidFill>
                  <a:schemeClr val="tx1"/>
                </a:solidFill>
              </a:defRPr>
            </a:lvl2pPr>
            <a:lvl3pPr marL="342813" indent="0">
              <a:buNone/>
              <a:defRPr sz="1200">
                <a:solidFill>
                  <a:schemeClr val="tx1"/>
                </a:solidFill>
              </a:defRPr>
            </a:lvl3pPr>
            <a:lvl4pPr marL="517391" indent="0">
              <a:buNone/>
              <a:defRPr sz="1200">
                <a:solidFill>
                  <a:schemeClr val="tx1"/>
                </a:solidFill>
              </a:defRPr>
            </a:lvl4pPr>
            <a:lvl5pPr marL="685623"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1927534" y="4760803"/>
            <a:ext cx="1098755" cy="138503"/>
          </a:xfrm>
          <a:prstGeom prst="rect">
            <a:avLst/>
          </a:prstGeom>
        </p:spPr>
        <p:txBody>
          <a:bodyPr/>
          <a:lstStyle/>
          <a:p>
            <a:fld id="{5C4A0D7F-3A04-401B-B93A-D2B4A04D7D6E}" type="datetime1">
              <a:rPr lang="en-US" smtClean="0">
                <a:solidFill>
                  <a:srgbClr val="979796">
                    <a:lumMod val="40000"/>
                    <a:lumOff val="60000"/>
                  </a:srgbClr>
                </a:solidFill>
              </a:rPr>
              <a:pPr/>
              <a:t>11/26/2015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10" y="4760805"/>
            <a:ext cx="1228623" cy="138503"/>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800"/>
          </a:xfrm>
          <a:prstGeom prst="rect">
            <a:avLst/>
          </a:prstGeom>
        </p:spPr>
        <p:txBody>
          <a:bodyPr/>
          <a:lstStyle/>
          <a:p>
            <a:r>
              <a:rPr lang="en-US" dirty="0" smtClean="0"/>
              <a:t>Click to edit title</a:t>
            </a:r>
            <a:endParaRPr lang="en-US" dirty="0"/>
          </a:p>
        </p:txBody>
      </p:sp>
    </p:spTree>
    <p:extLst>
      <p:ext uri="{BB962C8B-B14F-4D97-AF65-F5344CB8AC3E}">
        <p14:creationId xmlns:p14="http://schemas.microsoft.com/office/powerpoint/2010/main" val="44565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334634741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891882"/>
            <a:ext cx="4033911" cy="2188933"/>
          </a:xfrm>
          <a:prstGeom prst="rect">
            <a:avLst/>
          </a:prstGeo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2188933"/>
          </a:xfrm>
          <a:prstGeom prst="rect">
            <a:avLst/>
          </a:prstGeo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98501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217134"/>
            <a:ext cx="8741880" cy="67474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7496939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5486400" y="4679414"/>
            <a:ext cx="34214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accent2"/>
                </a:solidFill>
                <a:latin typeface="Segoe UI" panose="020B0502040204020203" pitchFamily="34" charset="0"/>
                <a:cs typeface="Segoe UI" panose="020B0502040204020203" pitchFamily="34" charset="0"/>
              </a:rPr>
              <a:t>INTEGRACIÓN</a:t>
            </a:r>
            <a:r>
              <a:rPr lang="en-US" sz="1050" baseline="0" dirty="0" smtClean="0">
                <a:solidFill>
                  <a:schemeClr val="accent2"/>
                </a:solidFill>
                <a:latin typeface="Segoe UI" panose="020B0502040204020203" pitchFamily="34" charset="0"/>
                <a:cs typeface="Segoe UI" panose="020B0502040204020203" pitchFamily="34" charset="0"/>
              </a:rPr>
              <a:t> CONTINUA CON XAMARIN</a:t>
            </a:r>
            <a:endParaRPr lang="en-US" sz="1050" dirty="0">
              <a:solidFill>
                <a:schemeClr val="accent2"/>
              </a:solidFill>
              <a:latin typeface="Segoe UI" panose="020B0502040204020203" pitchFamily="34" charset="0"/>
              <a:cs typeface="Segoe UI" panose="020B0502040204020203" pitchFamily="34" charset="0"/>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latin typeface="Segoe UI" panose="020B0502040204020203" pitchFamily="34" charset="0"/>
                <a:cs typeface="Segoe UI" panose="020B0502040204020203" pitchFamily="34" charset="0"/>
              </a:rPr>
              <a:t>JAVIER SUÁREZ RUIZ</a:t>
            </a:r>
            <a:endParaRPr lang="en-US" sz="800" dirty="0">
              <a:solidFill>
                <a:schemeClr val="accent3"/>
              </a:solidFill>
              <a:latin typeface="Segoe UI" panose="020B0502040204020203" pitchFamily="34" charset="0"/>
              <a:cs typeface="Segoe UI" panose="020B0502040204020203" pitchFamily="34" charset="0"/>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pic>
        <p:nvPicPr>
          <p:cNvPr id="11" name="Picture 2" descr="http://www.javahispano.org/storage/imagenes/Codemotion.png?__SQUARESPACE_CACHEVERSION=1441557502164"/>
          <p:cNvPicPr>
            <a:picLocks noChangeAspect="1" noChangeArrowheads="1"/>
          </p:cNvPicPr>
          <p:nvPr userDrawn="1"/>
        </p:nvPicPr>
        <p:blipFill>
          <a:blip r:embed="rId37" cstate="print">
            <a:extLst>
              <a:ext uri="{28A0092B-C50C-407E-A947-70E740481C1C}">
                <a14:useLocalDpi xmlns:a14="http://schemas.microsoft.com/office/drawing/2010/main" val="0"/>
              </a:ext>
            </a:extLst>
          </a:blip>
          <a:srcRect/>
          <a:stretch>
            <a:fillRect/>
          </a:stretch>
        </p:blipFill>
        <p:spPr bwMode="auto">
          <a:xfrm>
            <a:off x="76200" y="4747300"/>
            <a:ext cx="1368425" cy="24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9.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44.emf"/><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13.emf"/><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839"/>
            <a:ext cx="9141583" cy="5151662"/>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INTEGRACIÓN CONTINUA CON APPS XAMARIN</a:t>
            </a:r>
            <a:endParaRPr lang="en-US" sz="3600" dirty="0">
              <a:solidFill>
                <a:schemeClr val="bg1"/>
              </a:solidFill>
            </a:endParaRPr>
          </a:p>
        </p:txBody>
      </p:sp>
      <p:sp>
        <p:nvSpPr>
          <p:cNvPr id="6" name="Title 19"/>
          <p:cNvSpPr txBox="1">
            <a:spLocks/>
          </p:cNvSpPr>
          <p:nvPr/>
        </p:nvSpPr>
        <p:spPr>
          <a:xfrm>
            <a:off x="152400" y="2529986"/>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mn-lt"/>
              </a:rPr>
              <a:t>Como </a:t>
            </a:r>
            <a:r>
              <a:rPr lang="en-US" sz="1800" dirty="0" err="1" smtClean="0">
                <a:solidFill>
                  <a:schemeClr val="bg1"/>
                </a:solidFill>
                <a:latin typeface="+mn-lt"/>
              </a:rPr>
              <a:t>pasar</a:t>
            </a:r>
            <a:r>
              <a:rPr lang="en-US" sz="1800" dirty="0" smtClean="0">
                <a:solidFill>
                  <a:schemeClr val="bg1"/>
                </a:solidFill>
                <a:latin typeface="+mn-lt"/>
              </a:rPr>
              <a:t> Build, </a:t>
            </a:r>
            <a:r>
              <a:rPr lang="en-US" sz="1800" dirty="0" err="1" smtClean="0">
                <a:solidFill>
                  <a:schemeClr val="bg1"/>
                </a:solidFill>
                <a:latin typeface="+mn-lt"/>
              </a:rPr>
              <a:t>pruebas</a:t>
            </a:r>
            <a:r>
              <a:rPr lang="en-US" sz="1800" dirty="0" smtClean="0">
                <a:solidFill>
                  <a:schemeClr val="bg1"/>
                </a:solidFill>
                <a:latin typeface="+mn-lt"/>
              </a:rPr>
              <a:t> </a:t>
            </a:r>
            <a:r>
              <a:rPr lang="en-US" sz="1800" dirty="0" err="1" smtClean="0">
                <a:solidFill>
                  <a:schemeClr val="bg1"/>
                </a:solidFill>
                <a:latin typeface="+mn-lt"/>
              </a:rPr>
              <a:t>unitarios</a:t>
            </a:r>
            <a:r>
              <a:rPr lang="en-US" sz="1800" dirty="0" smtClean="0">
                <a:solidFill>
                  <a:schemeClr val="bg1"/>
                </a:solidFill>
                <a:latin typeface="+mn-lt"/>
              </a:rPr>
              <a:t> y de </a:t>
            </a:r>
            <a:r>
              <a:rPr lang="en-US" sz="1800" dirty="0" err="1" smtClean="0">
                <a:solidFill>
                  <a:schemeClr val="bg1"/>
                </a:solidFill>
                <a:latin typeface="+mn-lt"/>
              </a:rPr>
              <a:t>interfaz</a:t>
            </a:r>
            <a:r>
              <a:rPr lang="en-US" sz="1800" dirty="0" smtClean="0">
                <a:solidFill>
                  <a:schemeClr val="bg1"/>
                </a:solidFill>
                <a:latin typeface="+mn-lt"/>
              </a:rPr>
              <a:t> de Apps </a:t>
            </a:r>
            <a:r>
              <a:rPr lang="en-US" sz="1800" dirty="0" err="1" smtClean="0">
                <a:solidFill>
                  <a:schemeClr val="bg1"/>
                </a:solidFill>
                <a:latin typeface="+mn-lt"/>
              </a:rPr>
              <a:t>móviles</a:t>
            </a:r>
            <a:r>
              <a:rPr lang="en-US" sz="1800" dirty="0" smtClean="0">
                <a:solidFill>
                  <a:schemeClr val="bg1"/>
                </a:solidFill>
                <a:latin typeface="+mn-lt"/>
              </a:rPr>
              <a:t> </a:t>
            </a:r>
            <a:r>
              <a:rPr lang="en-US" sz="1800" dirty="0" err="1" smtClean="0">
                <a:solidFill>
                  <a:schemeClr val="bg1"/>
                </a:solidFill>
                <a:latin typeface="+mn-lt"/>
              </a:rPr>
              <a:t>multiplataforma</a:t>
            </a:r>
            <a:r>
              <a:rPr lang="en-US" sz="1800" dirty="0" smtClean="0">
                <a:solidFill>
                  <a:schemeClr val="bg1"/>
                </a:solidFill>
                <a:latin typeface="+mn-lt"/>
              </a:rPr>
              <a:t> Xamarin </a:t>
            </a:r>
            <a:r>
              <a:rPr lang="en-US" sz="1800" dirty="0" err="1" smtClean="0">
                <a:solidFill>
                  <a:schemeClr val="bg1"/>
                </a:solidFill>
                <a:latin typeface="+mn-lt"/>
              </a:rPr>
              <a:t>desde</a:t>
            </a:r>
            <a:r>
              <a:rPr lang="en-US" sz="1800" dirty="0" smtClean="0">
                <a:solidFill>
                  <a:schemeClr val="bg1"/>
                </a:solidFill>
                <a:latin typeface="+mn-lt"/>
              </a:rPr>
              <a:t> TeamCity.</a:t>
            </a:r>
            <a:endParaRPr lang="en-US" sz="1800" dirty="0">
              <a:solidFill>
                <a:schemeClr val="bg1"/>
              </a:solidFill>
              <a:latin typeface="+mn-lt"/>
            </a:endParaRPr>
          </a:p>
        </p:txBody>
      </p:sp>
      <p:sp>
        <p:nvSpPr>
          <p:cNvPr id="7" name="Title 19"/>
          <p:cNvSpPr txBox="1">
            <a:spLocks/>
          </p:cNvSpPr>
          <p:nvPr/>
        </p:nvSpPr>
        <p:spPr>
          <a:xfrm>
            <a:off x="2971800" y="4781550"/>
            <a:ext cx="2057400" cy="304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err="1" smtClean="0">
                <a:solidFill>
                  <a:schemeClr val="bg1"/>
                </a:solidFill>
                <a:latin typeface="+mn-lt"/>
              </a:rPr>
              <a:t>Codemotion</a:t>
            </a:r>
            <a:r>
              <a:rPr lang="en-US" sz="1800" dirty="0" smtClean="0">
                <a:solidFill>
                  <a:schemeClr val="bg1"/>
                </a:solidFill>
                <a:latin typeface="+mn-lt"/>
              </a:rPr>
              <a:t> 2015</a:t>
            </a:r>
            <a:endParaRPr lang="en-US" sz="1800" dirty="0">
              <a:solidFill>
                <a:schemeClr val="bg1"/>
              </a:solidFill>
              <a:latin typeface="+mn-lt"/>
            </a:endParaRPr>
          </a:p>
        </p:txBody>
      </p:sp>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468283" y="0"/>
            <a:ext cx="7675717" cy="5151662"/>
          </a:xfrm>
        </p:spPr>
      </p:pic>
      <p:sp>
        <p:nvSpPr>
          <p:cNvPr id="24" name="Entrada manual 23"/>
          <p:cNvSpPr/>
          <p:nvPr/>
        </p:nvSpPr>
        <p:spPr>
          <a:xfrm rot="5400000">
            <a:off x="-970947" y="972153"/>
            <a:ext cx="5143500" cy="31991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152400" y="1809750"/>
            <a:ext cx="2514599" cy="1828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COSAS QUE PASAN… ¿CIERTO?</a:t>
            </a:r>
            <a:endParaRPr lang="en-US" sz="3600" dirty="0">
              <a:solidFill>
                <a:schemeClr val="bg1"/>
              </a:solidFill>
            </a:endParaRPr>
          </a:p>
        </p:txBody>
      </p:sp>
    </p:spTree>
    <p:extLst>
      <p:ext uri="{BB962C8B-B14F-4D97-AF65-F5344CB8AC3E}">
        <p14:creationId xmlns:p14="http://schemas.microsoft.com/office/powerpoint/2010/main" val="39897774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¿QUÉ VAMOS A </a:t>
            </a:r>
            <a:r>
              <a:rPr lang="en-US" dirty="0" smtClean="0">
                <a:solidFill>
                  <a:schemeClr val="accent2"/>
                </a:solidFill>
                <a:latin typeface="Segoe UI" panose="020B0502040204020203" pitchFamily="34" charset="0"/>
                <a:cs typeface="Segoe UI" panose="020B0502040204020203" pitchFamily="34" charset="0"/>
              </a:rPr>
              <a:t>VER?</a:t>
            </a:r>
            <a:endParaRPr lang="en-US" dirty="0">
              <a:solidFill>
                <a:schemeClr val="accent2"/>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22"/>
          </p:nvPr>
        </p:nvSpPr>
        <p:spPr>
          <a:xfrm>
            <a:off x="521027" y="666750"/>
            <a:ext cx="8089573" cy="304800"/>
          </a:xfrm>
        </p:spPr>
        <p:txBody>
          <a:bodyPr/>
          <a:lstStyle/>
          <a:p>
            <a:r>
              <a:rPr lang="en-US" dirty="0" smtClean="0"/>
              <a:t>Un </a:t>
            </a:r>
            <a:r>
              <a:rPr lang="en-US" dirty="0" err="1" smtClean="0"/>
              <a:t>vistazo</a:t>
            </a:r>
            <a:r>
              <a:rPr lang="en-US" dirty="0" smtClean="0"/>
              <a:t> a la agenda</a:t>
            </a:r>
            <a:endParaRPr lang="en-US" dirty="0"/>
          </a:p>
        </p:txBody>
      </p:sp>
      <p:sp>
        <p:nvSpPr>
          <p:cNvPr id="35" name="Text Placeholder 34"/>
          <p:cNvSpPr>
            <a:spLocks noGrp="1"/>
          </p:cNvSpPr>
          <p:nvPr>
            <p:ph type="body" sz="quarter" idx="28"/>
          </p:nvPr>
        </p:nvSpPr>
        <p:spPr>
          <a:xfrm>
            <a:off x="1905000" y="1581150"/>
            <a:ext cx="2590800" cy="1219200"/>
          </a:xfrm>
        </p:spPr>
        <p:txBody>
          <a:bodyPr/>
          <a:lstStyle/>
          <a:p>
            <a:r>
              <a:rPr lang="en-US" dirty="0" err="1" smtClean="0"/>
              <a:t>Repasamos</a:t>
            </a:r>
            <a:r>
              <a:rPr lang="en-US" dirty="0" smtClean="0"/>
              <a:t> </a:t>
            </a:r>
            <a:r>
              <a:rPr lang="en-US" dirty="0" err="1" smtClean="0"/>
              <a:t>nuestra</a:t>
            </a:r>
            <a:r>
              <a:rPr lang="en-US" dirty="0" smtClean="0"/>
              <a:t> App Xamarin, </a:t>
            </a:r>
            <a:r>
              <a:rPr lang="en-US" dirty="0" err="1" smtClean="0"/>
              <a:t>creamos</a:t>
            </a:r>
            <a:r>
              <a:rPr lang="en-US" dirty="0" smtClean="0"/>
              <a:t> </a:t>
            </a:r>
            <a:r>
              <a:rPr lang="en-US" dirty="0" err="1" smtClean="0"/>
              <a:t>pruebas</a:t>
            </a:r>
            <a:r>
              <a:rPr lang="en-US" dirty="0" smtClean="0"/>
              <a:t> </a:t>
            </a:r>
            <a:r>
              <a:rPr lang="en-US" dirty="0" err="1" smtClean="0"/>
              <a:t>unitarias</a:t>
            </a:r>
            <a:r>
              <a:rPr lang="en-US" dirty="0" smtClean="0"/>
              <a:t> y </a:t>
            </a:r>
            <a:r>
              <a:rPr lang="en-US" dirty="0" err="1" smtClean="0"/>
              <a:t>pruebas</a:t>
            </a:r>
            <a:r>
              <a:rPr lang="en-US" dirty="0" smtClean="0"/>
              <a:t> de </a:t>
            </a:r>
            <a:r>
              <a:rPr lang="en-US" dirty="0" err="1" smtClean="0"/>
              <a:t>interfaz</a:t>
            </a:r>
            <a:r>
              <a:rPr lang="en-US" dirty="0" smtClean="0"/>
              <a:t> de </a:t>
            </a:r>
            <a:r>
              <a:rPr lang="en-US" dirty="0" err="1" smtClean="0"/>
              <a:t>usuario</a:t>
            </a:r>
            <a:r>
              <a:rPr lang="en-US" dirty="0" smtClean="0"/>
              <a:t>.</a:t>
            </a:r>
            <a:endParaRPr lang="en-US" dirty="0"/>
          </a:p>
        </p:txBody>
      </p:sp>
      <p:sp>
        <p:nvSpPr>
          <p:cNvPr id="38" name="Text Placeholder 37"/>
          <p:cNvSpPr>
            <a:spLocks noGrp="1"/>
          </p:cNvSpPr>
          <p:nvPr>
            <p:ph type="body" sz="quarter" idx="29"/>
          </p:nvPr>
        </p:nvSpPr>
        <p:spPr/>
        <p:txBody>
          <a:bodyPr/>
          <a:lstStyle/>
          <a:p>
            <a:r>
              <a:rPr lang="en-US" dirty="0" err="1" smtClean="0"/>
              <a:t>Pruebas</a:t>
            </a:r>
            <a:r>
              <a:rPr lang="en-US" dirty="0" smtClean="0"/>
              <a:t> </a:t>
            </a:r>
            <a:r>
              <a:rPr lang="en-US" dirty="0" err="1" smtClean="0"/>
              <a:t>unitarias</a:t>
            </a:r>
            <a:r>
              <a:rPr lang="en-US" dirty="0" smtClean="0"/>
              <a:t> y de UI</a:t>
            </a:r>
            <a:endParaRPr lang="en-US" dirty="0"/>
          </a:p>
        </p:txBody>
      </p:sp>
      <p:sp>
        <p:nvSpPr>
          <p:cNvPr id="39" name="Text Placeholder 38"/>
          <p:cNvSpPr>
            <a:spLocks noGrp="1"/>
          </p:cNvSpPr>
          <p:nvPr>
            <p:ph type="body" sz="quarter" idx="30"/>
          </p:nvPr>
        </p:nvSpPr>
        <p:spPr/>
        <p:txBody>
          <a:bodyPr/>
          <a:lstStyle/>
          <a:p>
            <a:r>
              <a:rPr lang="en-US" dirty="0"/>
              <a:t>Un </a:t>
            </a:r>
            <a:r>
              <a:rPr lang="en-US" dirty="0" err="1"/>
              <a:t>vistazo</a:t>
            </a:r>
            <a:r>
              <a:rPr lang="en-US" dirty="0"/>
              <a:t> </a:t>
            </a:r>
            <a:r>
              <a:rPr lang="en-US" dirty="0" err="1"/>
              <a:t>rápido</a:t>
            </a:r>
            <a:r>
              <a:rPr lang="en-US" dirty="0"/>
              <a:t> a que </a:t>
            </a:r>
            <a:r>
              <a:rPr lang="en-US" dirty="0" err="1"/>
              <a:t>es</a:t>
            </a:r>
            <a:r>
              <a:rPr lang="en-US" dirty="0"/>
              <a:t> la </a:t>
            </a:r>
            <a:r>
              <a:rPr lang="en-US" dirty="0" err="1"/>
              <a:t>integración</a:t>
            </a:r>
            <a:r>
              <a:rPr lang="en-US" dirty="0"/>
              <a:t> continua, que </a:t>
            </a:r>
            <a:r>
              <a:rPr lang="en-US" dirty="0" err="1"/>
              <a:t>puede</a:t>
            </a:r>
            <a:r>
              <a:rPr lang="en-US" dirty="0"/>
              <a:t> </a:t>
            </a:r>
            <a:r>
              <a:rPr lang="en-US" dirty="0" err="1"/>
              <a:t>hacer</a:t>
            </a:r>
            <a:r>
              <a:rPr lang="en-US" dirty="0"/>
              <a:t> </a:t>
            </a:r>
            <a:r>
              <a:rPr lang="en-US" dirty="0" err="1"/>
              <a:t>por</a:t>
            </a:r>
            <a:r>
              <a:rPr lang="en-US" dirty="0"/>
              <a:t> </a:t>
            </a:r>
            <a:r>
              <a:rPr lang="en-US" dirty="0" err="1"/>
              <a:t>nosotros</a:t>
            </a:r>
            <a:r>
              <a:rPr lang="en-US" dirty="0"/>
              <a:t> </a:t>
            </a:r>
            <a:r>
              <a:rPr lang="en-US" dirty="0" err="1"/>
              <a:t>además</a:t>
            </a:r>
            <a:r>
              <a:rPr lang="en-US" dirty="0"/>
              <a:t> de que </a:t>
            </a:r>
            <a:r>
              <a:rPr lang="en-US" dirty="0" err="1"/>
              <a:t>es</a:t>
            </a:r>
            <a:r>
              <a:rPr lang="en-US" dirty="0"/>
              <a:t> </a:t>
            </a:r>
            <a:r>
              <a:rPr lang="en-US" dirty="0" err="1"/>
              <a:t>necesario</a:t>
            </a:r>
            <a:r>
              <a:rPr lang="en-US" dirty="0"/>
              <a:t>.</a:t>
            </a:r>
          </a:p>
        </p:txBody>
      </p:sp>
      <p:sp>
        <p:nvSpPr>
          <p:cNvPr id="42" name="Text Placeholder 41"/>
          <p:cNvSpPr>
            <a:spLocks noGrp="1"/>
          </p:cNvSpPr>
          <p:nvPr>
            <p:ph type="body" sz="quarter" idx="31"/>
          </p:nvPr>
        </p:nvSpPr>
        <p:spPr>
          <a:xfrm>
            <a:off x="6324600" y="1321158"/>
            <a:ext cx="2590800" cy="304800"/>
          </a:xfrm>
        </p:spPr>
        <p:txBody>
          <a:bodyPr/>
          <a:lstStyle/>
          <a:p>
            <a:r>
              <a:rPr lang="en-US" dirty="0" err="1"/>
              <a:t>Integración</a:t>
            </a:r>
            <a:r>
              <a:rPr lang="en-US" dirty="0"/>
              <a:t> Continua</a:t>
            </a:r>
          </a:p>
        </p:txBody>
      </p:sp>
      <p:sp>
        <p:nvSpPr>
          <p:cNvPr id="43" name="Text Placeholder 42"/>
          <p:cNvSpPr>
            <a:spLocks noGrp="1"/>
          </p:cNvSpPr>
          <p:nvPr>
            <p:ph type="body" sz="quarter" idx="32"/>
          </p:nvPr>
        </p:nvSpPr>
        <p:spPr>
          <a:xfrm>
            <a:off x="1905000" y="3486150"/>
            <a:ext cx="2590800" cy="990600"/>
          </a:xfrm>
        </p:spPr>
        <p:txBody>
          <a:bodyPr/>
          <a:lstStyle/>
          <a:p>
            <a:r>
              <a:rPr lang="en-US" dirty="0" err="1" smtClean="0"/>
              <a:t>Nos</a:t>
            </a:r>
            <a:r>
              <a:rPr lang="en-US" dirty="0" smtClean="0"/>
              <a:t> </a:t>
            </a:r>
            <a:r>
              <a:rPr lang="en-US" dirty="0" err="1" smtClean="0"/>
              <a:t>centraremos</a:t>
            </a:r>
            <a:r>
              <a:rPr lang="en-US" dirty="0" smtClean="0"/>
              <a:t> </a:t>
            </a:r>
            <a:r>
              <a:rPr lang="en-US" dirty="0" err="1" smtClean="0"/>
              <a:t>en</a:t>
            </a:r>
            <a:r>
              <a:rPr lang="en-US" dirty="0" smtClean="0"/>
              <a:t> </a:t>
            </a:r>
            <a:r>
              <a:rPr lang="en-US" dirty="0" err="1" smtClean="0"/>
              <a:t>utilizar</a:t>
            </a:r>
            <a:r>
              <a:rPr lang="en-US" dirty="0" smtClean="0"/>
              <a:t> Team City </a:t>
            </a:r>
            <a:r>
              <a:rPr lang="en-US" dirty="0" err="1" smtClean="0"/>
              <a:t>que</a:t>
            </a:r>
            <a:r>
              <a:rPr lang="en-US" dirty="0" smtClean="0"/>
              <a:t> </a:t>
            </a:r>
            <a:r>
              <a:rPr lang="en-US" dirty="0" err="1" smtClean="0"/>
              <a:t>configuraremos</a:t>
            </a:r>
            <a:r>
              <a:rPr lang="en-US" dirty="0" smtClean="0"/>
              <a:t> para </a:t>
            </a:r>
            <a:r>
              <a:rPr lang="en-US" dirty="0" err="1" smtClean="0"/>
              <a:t>desplegar</a:t>
            </a:r>
            <a:r>
              <a:rPr lang="en-US" dirty="0" smtClean="0"/>
              <a:t>, </a:t>
            </a:r>
            <a:r>
              <a:rPr lang="en-US" dirty="0" err="1" smtClean="0"/>
              <a:t>compilar</a:t>
            </a:r>
            <a:r>
              <a:rPr lang="en-US" dirty="0" smtClean="0"/>
              <a:t> y </a:t>
            </a:r>
            <a:r>
              <a:rPr lang="en-US" dirty="0" err="1" smtClean="0"/>
              <a:t>pasar</a:t>
            </a:r>
            <a:r>
              <a:rPr lang="en-US" dirty="0" smtClean="0"/>
              <a:t> tests </a:t>
            </a:r>
            <a:r>
              <a:rPr lang="en-US" dirty="0" err="1" smtClean="0"/>
              <a:t>unitarios</a:t>
            </a:r>
            <a:r>
              <a:rPr lang="en-US" dirty="0" smtClean="0"/>
              <a:t> de Apps Xamarin.</a:t>
            </a:r>
            <a:endParaRPr lang="en-US" dirty="0"/>
          </a:p>
        </p:txBody>
      </p:sp>
      <p:sp>
        <p:nvSpPr>
          <p:cNvPr id="44" name="Text Placeholder 43"/>
          <p:cNvSpPr>
            <a:spLocks noGrp="1"/>
          </p:cNvSpPr>
          <p:nvPr>
            <p:ph type="body" sz="quarter" idx="33"/>
          </p:nvPr>
        </p:nvSpPr>
        <p:spPr/>
        <p:txBody>
          <a:bodyPr/>
          <a:lstStyle/>
          <a:p>
            <a:r>
              <a:rPr lang="en-US" dirty="0" err="1" smtClean="0"/>
              <a:t>Configuración</a:t>
            </a:r>
            <a:r>
              <a:rPr lang="en-US" dirty="0" smtClean="0"/>
              <a:t> y </a:t>
            </a:r>
            <a:r>
              <a:rPr lang="en-US" dirty="0" err="1" smtClean="0"/>
              <a:t>uso</a:t>
            </a:r>
            <a:endParaRPr lang="en-US" dirty="0"/>
          </a:p>
        </p:txBody>
      </p:sp>
      <p:sp>
        <p:nvSpPr>
          <p:cNvPr id="45" name="Text Placeholder 44"/>
          <p:cNvSpPr>
            <a:spLocks noGrp="1"/>
          </p:cNvSpPr>
          <p:nvPr>
            <p:ph type="body" sz="quarter" idx="34"/>
          </p:nvPr>
        </p:nvSpPr>
        <p:spPr/>
        <p:txBody>
          <a:bodyPr/>
          <a:lstStyle/>
          <a:p>
            <a:r>
              <a:rPr lang="en-US" dirty="0" err="1" smtClean="0"/>
              <a:t>Cerramos</a:t>
            </a:r>
            <a:r>
              <a:rPr lang="en-US" dirty="0" smtClean="0"/>
              <a:t> </a:t>
            </a:r>
            <a:r>
              <a:rPr lang="en-US" dirty="0" err="1" smtClean="0"/>
              <a:t>integrando</a:t>
            </a:r>
            <a:r>
              <a:rPr lang="en-US" dirty="0" smtClean="0"/>
              <a:t> Xamarin Test Cloud </a:t>
            </a:r>
            <a:r>
              <a:rPr lang="en-US" dirty="0" err="1" smtClean="0"/>
              <a:t>en</a:t>
            </a:r>
            <a:r>
              <a:rPr lang="en-US" dirty="0" smtClean="0"/>
              <a:t> </a:t>
            </a:r>
            <a:r>
              <a:rPr lang="en-US" dirty="0" err="1" smtClean="0"/>
              <a:t>nuestro</a:t>
            </a:r>
            <a:r>
              <a:rPr lang="en-US" dirty="0" smtClean="0"/>
              <a:t> </a:t>
            </a:r>
            <a:r>
              <a:rPr lang="en-US" dirty="0" err="1" smtClean="0"/>
              <a:t>proceso</a:t>
            </a:r>
            <a:r>
              <a:rPr lang="en-US" dirty="0" smtClean="0"/>
              <a:t> de </a:t>
            </a:r>
            <a:r>
              <a:rPr lang="en-US" dirty="0" err="1" smtClean="0"/>
              <a:t>integración</a:t>
            </a:r>
            <a:r>
              <a:rPr lang="en-US" dirty="0" smtClean="0"/>
              <a:t> continua.</a:t>
            </a:r>
            <a:endParaRPr lang="en-US" dirty="0"/>
          </a:p>
        </p:txBody>
      </p:sp>
      <p:sp>
        <p:nvSpPr>
          <p:cNvPr id="46" name="Text Placeholder 45"/>
          <p:cNvSpPr>
            <a:spLocks noGrp="1"/>
          </p:cNvSpPr>
          <p:nvPr>
            <p:ph type="body" sz="quarter" idx="35"/>
          </p:nvPr>
        </p:nvSpPr>
        <p:spPr/>
        <p:txBody>
          <a:bodyPr/>
          <a:lstStyle/>
          <a:p>
            <a:r>
              <a:rPr lang="en-US" dirty="0" smtClean="0"/>
              <a:t>Xamarin Test Cloud</a:t>
            </a:r>
            <a:endParaRPr lang="en-US" dirty="0"/>
          </a:p>
        </p:txBody>
      </p:sp>
      <p:pic>
        <p:nvPicPr>
          <p:cNvPr id="36" name="Picture Placeholder 35"/>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3400" y="1200150"/>
            <a:ext cx="1295400" cy="1295400"/>
          </a:xfrm>
        </p:spPr>
      </p:pic>
      <p:pic>
        <p:nvPicPr>
          <p:cNvPr id="41" name="Picture Placeholder 40"/>
          <p:cNvPicPr>
            <a:picLocks noGrp="1" noChangeAspect="1"/>
          </p:cNvPicPr>
          <p:nvPr>
            <p:ph type="pic" sz="quarter" idx="23"/>
          </p:nvPr>
        </p:nvPicPr>
        <p:blipFill>
          <a:blip r:embed="rId3">
            <a:extLst>
              <a:ext uri="{28A0092B-C50C-407E-A947-70E740481C1C}">
                <a14:useLocalDpi xmlns:a14="http://schemas.microsoft.com/office/drawing/2010/main" val="0"/>
              </a:ext>
            </a:extLst>
          </a:blip>
          <a:stretch>
            <a:fillRect/>
          </a:stretch>
        </p:blipFill>
        <p:spPr>
          <a:xfrm>
            <a:off x="533400" y="3105150"/>
            <a:ext cx="1295400" cy="1295400"/>
          </a:xfrm>
        </p:spPr>
      </p:pic>
      <p:pic>
        <p:nvPicPr>
          <p:cNvPr id="47" name="Picture Placeholder 46"/>
          <p:cNvPicPr>
            <a:picLocks noGrp="1" noChangeAspect="1"/>
          </p:cNvPicPr>
          <p:nvPr>
            <p:ph type="pic" sz="quarter" idx="27"/>
          </p:nvPr>
        </p:nvPicPr>
        <p:blipFill>
          <a:blip r:embed="rId4">
            <a:extLst>
              <a:ext uri="{28A0092B-C50C-407E-A947-70E740481C1C}">
                <a14:useLocalDpi xmlns:a14="http://schemas.microsoft.com/office/drawing/2010/main" val="0"/>
              </a:ext>
            </a:extLst>
          </a:blip>
          <a:stretch>
            <a:fillRect/>
          </a:stretch>
        </p:blipFill>
        <p:spPr>
          <a:xfrm>
            <a:off x="4953000" y="3105150"/>
            <a:ext cx="1295400" cy="1295400"/>
          </a:xfrm>
        </p:spPr>
      </p:pic>
      <p:pic>
        <p:nvPicPr>
          <p:cNvPr id="37" name="Picture Placeholder 36"/>
          <p:cNvPicPr>
            <a:picLocks noGrp="1" noChangeAspect="1"/>
          </p:cNvPicPr>
          <p:nvPr>
            <p:ph type="pic" sz="quarter" idx="26"/>
          </p:nvPr>
        </p:nvPicPr>
        <p:blipFill>
          <a:blip r:embed="rId5">
            <a:extLst>
              <a:ext uri="{28A0092B-C50C-407E-A947-70E740481C1C}">
                <a14:useLocalDpi xmlns:a14="http://schemas.microsoft.com/office/drawing/2010/main" val="0"/>
              </a:ext>
            </a:extLst>
          </a:blip>
          <a:stretch>
            <a:fillRect/>
          </a:stretch>
        </p:blipFill>
        <p:spPr>
          <a:xfrm>
            <a:off x="4953000" y="1200150"/>
            <a:ext cx="1295400" cy="1295400"/>
          </a:xfrm>
        </p:spPr>
      </p:pic>
    </p:spTree>
    <p:extLst>
      <p:ext uri="{BB962C8B-B14F-4D97-AF65-F5344CB8AC3E}">
        <p14:creationId xmlns:p14="http://schemas.microsoft.com/office/powerpoint/2010/main" val="3045247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47134" y="1026877"/>
            <a:ext cx="8473793" cy="332179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buFont typeface="Arial"/>
              <a:buChar char="•"/>
            </a:pPr>
            <a:r>
              <a:rPr lang="en-US" sz="2000" noProof="1">
                <a:solidFill>
                  <a:schemeClr val="tx1"/>
                </a:solidFill>
                <a:latin typeface="Arial"/>
                <a:cs typeface="Arial"/>
              </a:rPr>
              <a:t>F</a:t>
            </a:r>
            <a:r>
              <a:rPr lang="en-US" sz="2000" noProof="1" smtClean="0">
                <a:solidFill>
                  <a:schemeClr val="tx1"/>
                </a:solidFill>
                <a:latin typeface="Arial"/>
                <a:cs typeface="Arial"/>
              </a:rPr>
              <a:t>ragmentación </a:t>
            </a:r>
          </a:p>
          <a:p>
            <a:pPr>
              <a:buSzPct val="110000"/>
              <a:buFont typeface="Arial"/>
              <a:buChar char="•"/>
            </a:pPr>
            <a:endParaRPr lang="en-US" sz="1200" noProof="1" smtClean="0">
              <a:solidFill>
                <a:schemeClr val="tx1"/>
              </a:solidFill>
              <a:latin typeface="Arial"/>
              <a:cs typeface="Arial"/>
            </a:endParaRPr>
          </a:p>
          <a:p>
            <a:pPr>
              <a:buSzPct val="110000"/>
              <a:buFont typeface="Arial"/>
              <a:buChar char="•"/>
            </a:pPr>
            <a:r>
              <a:rPr lang="en-US" sz="2000" noProof="1" smtClean="0">
                <a:solidFill>
                  <a:schemeClr val="tx1"/>
                </a:solidFill>
                <a:latin typeface="Arial"/>
                <a:cs typeface="Arial"/>
              </a:rPr>
              <a:t>Complejidad de Apps</a:t>
            </a:r>
            <a:endParaRPr lang="en-US" sz="2000" noProof="1">
              <a:solidFill>
                <a:schemeClr val="tx1"/>
              </a:solidFill>
              <a:latin typeface="Arial"/>
              <a:cs typeface="Arial"/>
            </a:endParaRPr>
          </a:p>
          <a:p>
            <a:pPr marL="0" indent="0">
              <a:buSzPct val="110000"/>
              <a:buNone/>
            </a:pPr>
            <a:endParaRPr lang="en-US" sz="1200" noProof="1" smtClean="0">
              <a:solidFill>
                <a:schemeClr val="tx1"/>
              </a:solidFill>
              <a:latin typeface="Arial"/>
              <a:cs typeface="Arial"/>
            </a:endParaRPr>
          </a:p>
          <a:p>
            <a:pPr>
              <a:buSzPct val="110000"/>
              <a:buFont typeface="Arial"/>
              <a:buChar char="•"/>
            </a:pPr>
            <a:r>
              <a:rPr lang="en-US" sz="2000" noProof="1" smtClean="0">
                <a:solidFill>
                  <a:schemeClr val="tx1"/>
                </a:solidFill>
                <a:latin typeface="Arial"/>
                <a:cs typeface="Arial"/>
              </a:rPr>
              <a:t>Ciclos ágiles</a:t>
            </a:r>
            <a:endParaRPr lang="en-US" sz="2000" noProof="1">
              <a:solidFill>
                <a:schemeClr val="tx1"/>
              </a:solidFill>
              <a:latin typeface="Arial"/>
              <a:cs typeface="Arial"/>
            </a:endParaRPr>
          </a:p>
          <a:p>
            <a:pPr marL="0" indent="0">
              <a:buSzPct val="110000"/>
              <a:buNone/>
            </a:pPr>
            <a:endParaRPr lang="en-US" sz="1200" noProof="1" smtClean="0">
              <a:solidFill>
                <a:schemeClr val="tx1"/>
              </a:solidFill>
              <a:latin typeface="Arial"/>
              <a:cs typeface="Arial"/>
            </a:endParaRPr>
          </a:p>
          <a:p>
            <a:pPr>
              <a:buSzPct val="110000"/>
              <a:buFont typeface="Arial"/>
              <a:buChar char="•"/>
            </a:pPr>
            <a:r>
              <a:rPr lang="en-US" sz="2000" noProof="1" smtClean="0">
                <a:solidFill>
                  <a:schemeClr val="tx1"/>
                </a:solidFill>
                <a:latin typeface="Arial"/>
                <a:cs typeface="Arial"/>
              </a:rPr>
              <a:t>Expectación alta usuarios</a:t>
            </a:r>
          </a:p>
          <a:p>
            <a:pPr>
              <a:buSzPct val="110000"/>
              <a:buFont typeface="Arial"/>
              <a:buChar char="•"/>
            </a:pPr>
            <a:endParaRPr lang="en-US" sz="2000" noProof="1" smtClean="0">
              <a:solidFill>
                <a:schemeClr val="tx1"/>
              </a:solidFill>
              <a:latin typeface="Arial"/>
              <a:cs typeface="Arial"/>
            </a:endParaRPr>
          </a:p>
          <a:p>
            <a:pPr>
              <a:buSzPct val="110000"/>
              <a:buFont typeface="Arial"/>
              <a:buChar char="•"/>
            </a:pPr>
            <a:endParaRPr lang="en-US" sz="2000" noProof="1" smtClean="0">
              <a:solidFill>
                <a:schemeClr val="tx1"/>
              </a:solidFill>
              <a:latin typeface="Arial"/>
              <a:cs typeface="Arial"/>
            </a:endParaRPr>
          </a:p>
          <a:p>
            <a:pPr>
              <a:buSzPct val="110000"/>
              <a:buFont typeface="Arial"/>
              <a:buChar char="•"/>
            </a:pPr>
            <a:endParaRPr lang="en-US" sz="2000" noProof="1" smtClean="0">
              <a:solidFill>
                <a:schemeClr val="tx1"/>
              </a:solidFill>
              <a:latin typeface="Arial"/>
              <a:cs typeface="Arial"/>
            </a:endParaRPr>
          </a:p>
        </p:txBody>
      </p:sp>
      <p:sp>
        <p:nvSpPr>
          <p:cNvPr id="3" name="Title 2"/>
          <p:cNvSpPr>
            <a:spLocks noGrp="1"/>
          </p:cNvSpPr>
          <p:nvPr>
            <p:ph type="title"/>
          </p:nvPr>
        </p:nvSpPr>
        <p:spPr/>
        <p:txBody>
          <a:bodyPr/>
          <a:lstStyle/>
          <a:p>
            <a:r>
              <a:rPr lang="en-US" b="1" dirty="0" smtClean="0">
                <a:latin typeface="Segoe UI" panose="020B0502040204020203" pitchFamily="34" charset="0"/>
                <a:cs typeface="Segoe UI" panose="020B0502040204020203" pitchFamily="34" charset="0"/>
              </a:rPr>
              <a:t>EL </a:t>
            </a:r>
            <a:r>
              <a:rPr lang="en-US" b="1" dirty="0" smtClean="0">
                <a:solidFill>
                  <a:schemeClr val="tx1"/>
                </a:solidFill>
                <a:latin typeface="Segoe UI" panose="020B0502040204020203" pitchFamily="34" charset="0"/>
                <a:cs typeface="Segoe UI" panose="020B0502040204020203" pitchFamily="34" charset="0"/>
              </a:rPr>
              <a:t>RETO</a:t>
            </a:r>
            <a:endParaRPr lang="en-US"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06853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ial-android.png"/>
          <p:cNvPicPr>
            <a:picLocks noChangeAspect="1"/>
          </p:cNvPicPr>
          <p:nvPr/>
        </p:nvPicPr>
        <p:blipFill>
          <a:blip r:embed="rId3"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291533" y="1042128"/>
            <a:ext cx="1205759" cy="1315074"/>
          </a:xfrm>
          <a:prstGeom prst="rect">
            <a:avLst/>
          </a:prstGeom>
        </p:spPr>
      </p:pic>
      <p:pic>
        <p:nvPicPr>
          <p:cNvPr id="6" name="Picture 5"/>
          <p:cNvPicPr>
            <a:picLocks noChangeAspect="1"/>
          </p:cNvPicPr>
          <p:nvPr/>
        </p:nvPicPr>
        <p:blipFill>
          <a:blip r:embed="rId4"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046785" y="1059469"/>
            <a:ext cx="1022564" cy="1227385"/>
          </a:xfrm>
          <a:prstGeom prst="rect">
            <a:avLst/>
          </a:prstGeom>
        </p:spPr>
      </p:pic>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sp>
        <p:nvSpPr>
          <p:cNvPr id="30" name="Title 2"/>
          <p:cNvSpPr txBox="1">
            <a:spLocks/>
          </p:cNvSpPr>
          <p:nvPr/>
        </p:nvSpPr>
        <p:spPr>
          <a:xfrm>
            <a:off x="653102" y="2560845"/>
            <a:ext cx="2373731" cy="286584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1600" b="1" dirty="0" smtClean="0">
                <a:solidFill>
                  <a:schemeClr val="bg1">
                    <a:lumMod val="50000"/>
                  </a:schemeClr>
                </a:solidFill>
                <a:latin typeface="Helvetica" panose="020B0604020202020204" pitchFamily="34" charset="0"/>
                <a:cs typeface="Helvetica" panose="020B0604020202020204" pitchFamily="34" charset="0"/>
              </a:rPr>
              <a:t>+5</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smtClean="0">
                <a:solidFill>
                  <a:schemeClr val="bg1">
                    <a:lumMod val="50000"/>
                  </a:schemeClr>
                </a:solidFill>
                <a:latin typeface="Helvetica" panose="020B0604020202020204" pitchFamily="34" charset="0"/>
                <a:cs typeface="Helvetica" panose="020B0604020202020204" pitchFamily="34" charset="0"/>
              </a:rPr>
              <a:t>Versiones</a:t>
            </a:r>
            <a:r>
              <a:rPr lang="en-US" sz="1600" dirty="0" smtClean="0">
                <a:solidFill>
                  <a:schemeClr val="bg1">
                    <a:lumMod val="50000"/>
                  </a:schemeClr>
                </a:solidFill>
                <a:latin typeface="Helvetica" panose="020B0604020202020204" pitchFamily="34" charset="0"/>
                <a:cs typeface="Helvetica" panose="020B0604020202020204" pitchFamily="34" charset="0"/>
              </a:rPr>
              <a:t> del </a:t>
            </a:r>
            <a:r>
              <a:rPr lang="en-US" sz="1600" dirty="0" err="1" smtClean="0">
                <a:solidFill>
                  <a:schemeClr val="bg1">
                    <a:lumMod val="50000"/>
                  </a:schemeClr>
                </a:solidFill>
                <a:latin typeface="Helvetica" panose="020B0604020202020204" pitchFamily="34" charset="0"/>
                <a:cs typeface="Helvetica" panose="020B0604020202020204" pitchFamily="34" charset="0"/>
              </a:rPr>
              <a:t>sistema</a:t>
            </a:r>
            <a:endParaRPr lang="en-US" sz="16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smtClean="0">
                <a:solidFill>
                  <a:schemeClr val="bg1">
                    <a:lumMod val="50000"/>
                  </a:schemeClr>
                </a:solidFill>
                <a:latin typeface="Helvetica" panose="020B0604020202020204" pitchFamily="34" charset="0"/>
                <a:cs typeface="Helvetica" panose="020B0604020202020204" pitchFamily="34" charset="0"/>
              </a:rPr>
              <a:t>22</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D</a:t>
            </a:r>
            <a:r>
              <a:rPr lang="en-US" sz="1600" dirty="0" err="1" smtClean="0">
                <a:solidFill>
                  <a:schemeClr val="bg1">
                    <a:lumMod val="50000"/>
                  </a:schemeClr>
                </a:solidFill>
                <a:latin typeface="Helvetica" panose="020B0604020202020204" pitchFamily="34" charset="0"/>
                <a:cs typeface="Helvetica" panose="020B0604020202020204" pitchFamily="34" charset="0"/>
              </a:rPr>
              <a:t>ispositivos</a:t>
            </a:r>
            <a:endParaRPr lang="en-US" sz="16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smtClean="0">
                <a:solidFill>
                  <a:schemeClr val="bg1">
                    <a:lumMod val="50000"/>
                  </a:schemeClr>
                </a:solidFill>
                <a:latin typeface="Helvetica" panose="020B0604020202020204" pitchFamily="34" charset="0"/>
                <a:cs typeface="Helvetica" panose="020B0604020202020204" pitchFamily="34" charset="0"/>
              </a:rPr>
              <a:t>20</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I</a:t>
            </a:r>
            <a:r>
              <a:rPr lang="en-US" sz="1600" dirty="0" err="1" smtClean="0">
                <a:solidFill>
                  <a:schemeClr val="bg1">
                    <a:lumMod val="50000"/>
                  </a:schemeClr>
                </a:solidFill>
                <a:latin typeface="Helvetica" panose="020B0604020202020204" pitchFamily="34" charset="0"/>
                <a:cs typeface="Helvetica" panose="020B0604020202020204" pitchFamily="34" charset="0"/>
              </a:rPr>
              <a:t>diomas</a:t>
            </a:r>
            <a:endParaRPr lang="en-US" sz="16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smtClean="0">
                <a:solidFill>
                  <a:schemeClr val="bg1">
                    <a:lumMod val="50000"/>
                  </a:schemeClr>
                </a:solidFill>
                <a:latin typeface="Helvetica" panose="020B0604020202020204" pitchFamily="34" charset="0"/>
                <a:cs typeface="Helvetica" panose="020B0604020202020204" pitchFamily="34" charset="0"/>
              </a:rPr>
              <a:t>35</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L</a:t>
            </a:r>
            <a:r>
              <a:rPr lang="en-US" sz="1600" dirty="0" err="1" smtClean="0">
                <a:solidFill>
                  <a:schemeClr val="bg1">
                    <a:lumMod val="50000"/>
                  </a:schemeClr>
                </a:solidFill>
                <a:latin typeface="Helvetica" panose="020B0604020202020204" pitchFamily="34" charset="0"/>
                <a:cs typeface="Helvetica" panose="020B0604020202020204" pitchFamily="34" charset="0"/>
              </a:rPr>
              <a:t>ocalizaciones</a:t>
            </a:r>
            <a:endParaRPr lang="en-US" sz="16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6</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smtClean="0">
                <a:solidFill>
                  <a:schemeClr val="bg1">
                    <a:lumMod val="50000"/>
                  </a:schemeClr>
                </a:solidFill>
                <a:latin typeface="Helvetica" panose="020B0604020202020204" pitchFamily="34" charset="0"/>
                <a:cs typeface="Helvetica" panose="020B0604020202020204" pitchFamily="34" charset="0"/>
              </a:rPr>
              <a:t>Tamaños</a:t>
            </a:r>
            <a:r>
              <a:rPr lang="en-US" sz="1600" dirty="0" smtClean="0">
                <a:solidFill>
                  <a:schemeClr val="bg1">
                    <a:lumMod val="50000"/>
                  </a:schemeClr>
                </a:solidFill>
                <a:latin typeface="Helvetica" panose="020B0604020202020204" pitchFamily="34" charset="0"/>
                <a:cs typeface="Helvetica" panose="020B0604020202020204" pitchFamily="34" charset="0"/>
              </a:rPr>
              <a:t> de </a:t>
            </a:r>
            <a:r>
              <a:rPr lang="en-US" sz="1600" dirty="0" err="1" smtClean="0">
                <a:solidFill>
                  <a:schemeClr val="bg1">
                    <a:lumMod val="50000"/>
                  </a:schemeClr>
                </a:solidFill>
                <a:latin typeface="Helvetica" panose="020B0604020202020204" pitchFamily="34" charset="0"/>
                <a:cs typeface="Helvetica" panose="020B0604020202020204" pitchFamily="34" charset="0"/>
              </a:rPr>
              <a:t>pantalla</a:t>
            </a:r>
            <a:endParaRPr lang="en-US" sz="1600" dirty="0">
              <a:solidFill>
                <a:schemeClr val="bg1">
                  <a:lumMod val="50000"/>
                </a:schemeClr>
              </a:solidFill>
              <a:latin typeface="Helvetica" panose="020B0604020202020204" pitchFamily="34" charset="0"/>
              <a:cs typeface="Helvetica" panose="020B0604020202020204" pitchFamily="34" charset="0"/>
            </a:endParaRPr>
          </a:p>
        </p:txBody>
      </p:sp>
      <p:sp>
        <p:nvSpPr>
          <p:cNvPr id="31" name="Title 2"/>
          <p:cNvSpPr txBox="1">
            <a:spLocks/>
          </p:cNvSpPr>
          <p:nvPr/>
        </p:nvSpPr>
        <p:spPr>
          <a:xfrm>
            <a:off x="-655945" y="4633268"/>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000" dirty="0" smtClean="0">
                <a:solidFill>
                  <a:schemeClr val="bg1"/>
                </a:solidFill>
                <a:latin typeface="Helvetica"/>
                <a:cs typeface="Helvetica"/>
              </a:rPr>
              <a:t>8</a:t>
            </a:r>
            <a:endParaRPr lang="en-US" sz="2000" dirty="0">
              <a:solidFill>
                <a:schemeClr val="bg1"/>
              </a:solidFill>
              <a:latin typeface="Helvetica"/>
              <a:cs typeface="Helvetica"/>
            </a:endParaRPr>
          </a:p>
        </p:txBody>
      </p:sp>
      <p:sp>
        <p:nvSpPr>
          <p:cNvPr id="47" name="Title 2"/>
          <p:cNvSpPr txBox="1">
            <a:spLocks/>
          </p:cNvSpPr>
          <p:nvPr/>
        </p:nvSpPr>
        <p:spPr>
          <a:xfrm>
            <a:off x="3368298"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9</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Versiones</a:t>
            </a:r>
            <a:r>
              <a:rPr lang="en-US" sz="2000" dirty="0" smtClean="0">
                <a:solidFill>
                  <a:schemeClr val="bg1">
                    <a:lumMod val="50000"/>
                  </a:schemeClr>
                </a:solidFill>
                <a:latin typeface="Helvetica" panose="020B0604020202020204" pitchFamily="34" charset="0"/>
                <a:cs typeface="Helvetica" panose="020B0604020202020204" pitchFamily="34" charset="0"/>
              </a:rPr>
              <a:t> del </a:t>
            </a:r>
            <a:r>
              <a:rPr lang="en-US" sz="2000" dirty="0" err="1" smtClean="0">
                <a:solidFill>
                  <a:schemeClr val="bg1">
                    <a:lumMod val="50000"/>
                  </a:schemeClr>
                </a:solidFill>
                <a:latin typeface="Helvetica" panose="020B0604020202020204" pitchFamily="34" charset="0"/>
                <a:cs typeface="Helvetica" panose="020B0604020202020204" pitchFamily="34" charset="0"/>
              </a:rPr>
              <a:t>sistema</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6</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Configuraciones</a:t>
            </a:r>
            <a:r>
              <a:rPr lang="en-US" sz="2000" dirty="0" smtClean="0">
                <a:solidFill>
                  <a:schemeClr val="bg1">
                    <a:lumMod val="50000"/>
                  </a:schemeClr>
                </a:solidFill>
                <a:latin typeface="Helvetica" panose="020B0604020202020204" pitchFamily="34" charset="0"/>
                <a:cs typeface="Helvetica" panose="020B0604020202020204" pitchFamily="34" charset="0"/>
              </a:rPr>
              <a:t> de </a:t>
            </a:r>
            <a:r>
              <a:rPr lang="en-US" sz="2000" dirty="0" err="1" smtClean="0">
                <a:solidFill>
                  <a:schemeClr val="bg1">
                    <a:lumMod val="50000"/>
                  </a:schemeClr>
                </a:solidFill>
                <a:latin typeface="Helvetica" panose="020B0604020202020204" pitchFamily="34" charset="0"/>
                <a:cs typeface="Helvetica" panose="020B0604020202020204" pitchFamily="34" charset="0"/>
              </a:rPr>
              <a:t>pantalla</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27 </a:t>
            </a:r>
            <a:r>
              <a:rPr lang="en-US" sz="2000" dirty="0" err="1" smtClean="0">
                <a:solidFill>
                  <a:schemeClr val="bg1">
                    <a:lumMod val="50000"/>
                  </a:schemeClr>
                </a:solidFill>
                <a:latin typeface="Helvetica" panose="020B0604020202020204" pitchFamily="34" charset="0"/>
                <a:cs typeface="Helvetica" panose="020B0604020202020204" pitchFamily="34" charset="0"/>
              </a:rPr>
              <a:t>Tamaños</a:t>
            </a:r>
            <a:r>
              <a:rPr lang="en-US" sz="2000" dirty="0" smtClean="0">
                <a:solidFill>
                  <a:schemeClr val="bg1">
                    <a:lumMod val="50000"/>
                  </a:schemeClr>
                </a:solidFill>
                <a:latin typeface="Helvetica" panose="020B0604020202020204" pitchFamily="34" charset="0"/>
                <a:cs typeface="Helvetica" panose="020B0604020202020204" pitchFamily="34" charset="0"/>
              </a:rPr>
              <a:t> de </a:t>
            </a:r>
            <a:r>
              <a:rPr lang="en-US" sz="2000" dirty="0" err="1" smtClean="0">
                <a:solidFill>
                  <a:schemeClr val="bg1">
                    <a:lumMod val="50000"/>
                  </a:schemeClr>
                </a:solidFill>
                <a:latin typeface="Helvetica" panose="020B0604020202020204" pitchFamily="34" charset="0"/>
                <a:cs typeface="Helvetica" panose="020B0604020202020204" pitchFamily="34" charset="0"/>
              </a:rPr>
              <a:t>pantalla</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39</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Idiomas</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p:txBody>
      </p:sp>
      <p:sp>
        <p:nvSpPr>
          <p:cNvPr id="48" name="Title 2"/>
          <p:cNvSpPr txBox="1">
            <a:spLocks/>
          </p:cNvSpPr>
          <p:nvPr/>
        </p:nvSpPr>
        <p:spPr>
          <a:xfrm>
            <a:off x="6421955"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57</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Localizaciones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+15</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Fabricantes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dirty="0" err="1" smtClean="0">
                <a:solidFill>
                  <a:schemeClr val="bg1">
                    <a:lumMod val="50000"/>
                  </a:schemeClr>
                </a:solidFill>
                <a:latin typeface="Helvetica" panose="020B0604020202020204" pitchFamily="34" charset="0"/>
                <a:cs typeface="Helvetica" panose="020B0604020202020204" pitchFamily="34" charset="0"/>
              </a:rPr>
              <a:t>Más</a:t>
            </a:r>
            <a:r>
              <a:rPr lang="en-US" sz="2000" dirty="0" smtClean="0">
                <a:solidFill>
                  <a:schemeClr val="bg1">
                    <a:lumMod val="50000"/>
                  </a:schemeClr>
                </a:solidFill>
                <a:latin typeface="Helvetica" panose="020B0604020202020204" pitchFamily="34" charset="0"/>
                <a:cs typeface="Helvetica" panose="020B0604020202020204" pitchFamily="34" charset="0"/>
              </a:rPr>
              <a:t> de </a:t>
            </a:r>
            <a:r>
              <a:rPr lang="en-US" sz="2000" b="1" dirty="0" smtClean="0">
                <a:solidFill>
                  <a:schemeClr val="bg1">
                    <a:lumMod val="50000"/>
                  </a:schemeClr>
                </a:solidFill>
                <a:latin typeface="Helvetica" panose="020B0604020202020204" pitchFamily="34" charset="0"/>
                <a:cs typeface="Helvetica" panose="020B0604020202020204" pitchFamily="34" charset="0"/>
              </a:rPr>
              <a:t>19,000</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dispositivos</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distintos</a:t>
            </a:r>
            <a:endParaRPr lang="en-US" sz="2000" dirty="0">
              <a:solidFill>
                <a:schemeClr val="bg1">
                  <a:lumMod val="50000"/>
                </a:schemeClr>
              </a:solidFill>
              <a:latin typeface="Helvetica" panose="020B0604020202020204" pitchFamily="34" charset="0"/>
              <a:cs typeface="Helvetica" panose="020B0604020202020204" pitchFamily="34" charset="0"/>
            </a:endParaRPr>
          </a:p>
        </p:txBody>
      </p:sp>
      <p:cxnSp>
        <p:nvCxnSpPr>
          <p:cNvPr id="49" name="Straight Connector 48"/>
          <p:cNvCxnSpPr/>
          <p:nvPr/>
        </p:nvCxnSpPr>
        <p:spPr>
          <a:xfrm>
            <a:off x="457200" y="2530094"/>
            <a:ext cx="2259189"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3368298" y="2530094"/>
            <a:ext cx="5318502"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normAutofit/>
          </a:bodyPr>
          <a:lstStyle/>
          <a:p>
            <a:r>
              <a:rPr lang="en-US" b="1" dirty="0" smtClean="0">
                <a:solidFill>
                  <a:schemeClr val="tx1"/>
                </a:solidFill>
                <a:latin typeface="Segoe UI" panose="020B0502040204020203" pitchFamily="34" charset="0"/>
                <a:cs typeface="Segoe UI" panose="020B0502040204020203" pitchFamily="34" charset="0"/>
              </a:rPr>
              <a:t>EN TELÉFONOS, </a:t>
            </a:r>
            <a:r>
              <a:rPr lang="en-US" b="1" dirty="0" smtClean="0">
                <a:latin typeface="Segoe UI" panose="020B0502040204020203" pitchFamily="34" charset="0"/>
                <a:cs typeface="Segoe UI" panose="020B0502040204020203" pitchFamily="34" charset="0"/>
              </a:rPr>
              <a:t>LA CALIDAD CUESTA</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630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drak blue bg.png"/>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76203"/>
            <a:ext cx="9199558" cy="5475029"/>
          </a:xfrm>
          <a:prstGeom prst="rect">
            <a:avLst/>
          </a:prstGeom>
        </p:spPr>
      </p:pic>
      <p:sp>
        <p:nvSpPr>
          <p:cNvPr id="10" name="TextBox 9"/>
          <p:cNvSpPr txBox="1"/>
          <p:nvPr/>
        </p:nvSpPr>
        <p:spPr>
          <a:xfrm>
            <a:off x="3098808" y="-584204"/>
            <a:ext cx="184666" cy="369332"/>
          </a:xfrm>
          <a:prstGeom prst="rect">
            <a:avLst/>
          </a:prstGeom>
          <a:noFill/>
        </p:spPr>
        <p:txBody>
          <a:bodyPr wrap="none" rtlCol="0">
            <a:spAutoFit/>
          </a:bodyPr>
          <a:lstStyle/>
          <a:p>
            <a:endParaRPr lang="en-US" dirty="0"/>
          </a:p>
        </p:txBody>
      </p:sp>
      <p:cxnSp>
        <p:nvCxnSpPr>
          <p:cNvPr id="6" name="Straight Connector 5"/>
          <p:cNvCxnSpPr/>
          <p:nvPr/>
        </p:nvCxnSpPr>
        <p:spPr>
          <a:xfrm>
            <a:off x="-16408" y="2789573"/>
            <a:ext cx="9254067" cy="0"/>
          </a:xfrm>
          <a:prstGeom prst="line">
            <a:avLst/>
          </a:prstGeom>
          <a:ln w="28575" cmpd="sng">
            <a:solidFill>
              <a:srgbClr val="FFFFFF"/>
            </a:solidFill>
          </a:ln>
        </p:spPr>
        <p:style>
          <a:lnRef idx="1">
            <a:schemeClr val="dk1"/>
          </a:lnRef>
          <a:fillRef idx="0">
            <a:schemeClr val="dk1"/>
          </a:fillRef>
          <a:effectRef idx="0">
            <a:schemeClr val="dk1"/>
          </a:effectRef>
          <a:fontRef idx="minor">
            <a:schemeClr val="tx1"/>
          </a:fontRef>
        </p:style>
      </p:cxnSp>
      <p:grpSp>
        <p:nvGrpSpPr>
          <p:cNvPr id="22" name="Group 21"/>
          <p:cNvGrpSpPr/>
          <p:nvPr/>
        </p:nvGrpSpPr>
        <p:grpSpPr>
          <a:xfrm>
            <a:off x="245330" y="38097"/>
            <a:ext cx="8686718" cy="2734543"/>
            <a:chOff x="236863" y="12695"/>
            <a:chExt cx="8686718" cy="2734543"/>
          </a:xfrm>
        </p:grpSpPr>
        <p:grpSp>
          <p:nvGrpSpPr>
            <p:cNvPr id="2" name="Group 1"/>
            <p:cNvGrpSpPr/>
            <p:nvPr/>
          </p:nvGrpSpPr>
          <p:grpSpPr>
            <a:xfrm>
              <a:off x="236863" y="12695"/>
              <a:ext cx="7442199" cy="2734543"/>
              <a:chOff x="262469" y="29629"/>
              <a:chExt cx="8641985" cy="3175389"/>
            </a:xfrm>
          </p:grpSpPr>
          <p:pic>
            <p:nvPicPr>
              <p:cNvPr id="7" name="Picture 6"/>
              <p:cNvPicPr>
                <a:picLocks noChangeAspect="1"/>
              </p:cNvPicPr>
              <p:nvPr/>
            </p:nvPicPr>
            <p:blipFill>
              <a:blip r:embed="rId4"/>
              <a:stretch>
                <a:fillRect/>
              </a:stretch>
            </p:blipFill>
            <p:spPr>
              <a:xfrm>
                <a:off x="262469" y="38096"/>
                <a:ext cx="1481667" cy="1125354"/>
              </a:xfrm>
              <a:prstGeom prst="rect">
                <a:avLst/>
              </a:prstGeom>
            </p:spPr>
          </p:pic>
          <p:pic>
            <p:nvPicPr>
              <p:cNvPr id="8" name="Picture 7"/>
              <p:cNvPicPr>
                <a:picLocks noChangeAspect="1"/>
              </p:cNvPicPr>
              <p:nvPr/>
            </p:nvPicPr>
            <p:blipFill>
              <a:blip r:embed="rId5"/>
              <a:stretch>
                <a:fillRect/>
              </a:stretch>
            </p:blipFill>
            <p:spPr>
              <a:xfrm>
                <a:off x="1663702" y="93125"/>
                <a:ext cx="1452549" cy="1048165"/>
              </a:xfrm>
              <a:prstGeom prst="rect">
                <a:avLst/>
              </a:prstGeom>
            </p:spPr>
          </p:pic>
          <p:pic>
            <p:nvPicPr>
              <p:cNvPr id="9" name="Picture 8"/>
              <p:cNvPicPr>
                <a:picLocks noChangeAspect="1"/>
              </p:cNvPicPr>
              <p:nvPr/>
            </p:nvPicPr>
            <p:blipFill>
              <a:blip r:embed="rId6"/>
              <a:stretch>
                <a:fillRect/>
              </a:stretch>
            </p:blipFill>
            <p:spPr>
              <a:xfrm>
                <a:off x="262469" y="1002579"/>
                <a:ext cx="1480607" cy="1249547"/>
              </a:xfrm>
              <a:prstGeom prst="rect">
                <a:avLst/>
              </a:prstGeom>
            </p:spPr>
          </p:pic>
          <p:sp>
            <p:nvSpPr>
              <p:cNvPr id="11" name="TextBox 10"/>
              <p:cNvSpPr txBox="1"/>
              <p:nvPr/>
            </p:nvSpPr>
            <p:spPr>
              <a:xfrm>
                <a:off x="4123270" y="1210729"/>
                <a:ext cx="214437" cy="428873"/>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1663703" y="1137621"/>
                <a:ext cx="1452549" cy="960966"/>
              </a:xfrm>
              <a:prstGeom prst="rect">
                <a:avLst/>
              </a:prstGeom>
            </p:spPr>
          </p:pic>
          <p:pic>
            <p:nvPicPr>
              <p:cNvPr id="13" name="Picture 12"/>
              <p:cNvPicPr>
                <a:picLocks noChangeAspect="1"/>
              </p:cNvPicPr>
              <p:nvPr/>
            </p:nvPicPr>
            <p:blipFill>
              <a:blip r:embed="rId8"/>
              <a:stretch>
                <a:fillRect/>
              </a:stretch>
            </p:blipFill>
            <p:spPr>
              <a:xfrm>
                <a:off x="1645215" y="1994423"/>
                <a:ext cx="1553589" cy="1176867"/>
              </a:xfrm>
              <a:prstGeom prst="rect">
                <a:avLst/>
              </a:prstGeom>
            </p:spPr>
          </p:pic>
          <p:pic>
            <p:nvPicPr>
              <p:cNvPr id="15" name="Picture 14"/>
              <p:cNvPicPr>
                <a:picLocks noChangeAspect="1"/>
              </p:cNvPicPr>
              <p:nvPr/>
            </p:nvPicPr>
            <p:blipFill>
              <a:blip r:embed="rId9"/>
              <a:stretch>
                <a:fillRect/>
              </a:stretch>
            </p:blipFill>
            <p:spPr>
              <a:xfrm>
                <a:off x="321736" y="2175922"/>
                <a:ext cx="1333499" cy="907521"/>
              </a:xfrm>
              <a:prstGeom prst="rect">
                <a:avLst/>
              </a:prstGeom>
            </p:spPr>
          </p:pic>
          <p:pic>
            <p:nvPicPr>
              <p:cNvPr id="18" name="Picture 17"/>
              <p:cNvPicPr>
                <a:picLocks noChangeAspect="1"/>
              </p:cNvPicPr>
              <p:nvPr/>
            </p:nvPicPr>
            <p:blipFill>
              <a:blip r:embed="rId10"/>
              <a:stretch>
                <a:fillRect/>
              </a:stretch>
            </p:blipFill>
            <p:spPr>
              <a:xfrm>
                <a:off x="3090850" y="93125"/>
                <a:ext cx="1452547" cy="949088"/>
              </a:xfrm>
              <a:prstGeom prst="rect">
                <a:avLst/>
              </a:prstGeom>
            </p:spPr>
          </p:pic>
          <p:pic>
            <p:nvPicPr>
              <p:cNvPr id="19" name="Picture 18"/>
              <p:cNvPicPr>
                <a:picLocks noChangeAspect="1"/>
              </p:cNvPicPr>
              <p:nvPr/>
            </p:nvPicPr>
            <p:blipFill>
              <a:blip r:embed="rId11"/>
              <a:stretch>
                <a:fillRect/>
              </a:stretch>
            </p:blipFill>
            <p:spPr>
              <a:xfrm>
                <a:off x="3040047" y="917811"/>
                <a:ext cx="1633555" cy="1237442"/>
              </a:xfrm>
              <a:prstGeom prst="rect">
                <a:avLst/>
              </a:prstGeom>
            </p:spPr>
          </p:pic>
          <p:pic>
            <p:nvPicPr>
              <p:cNvPr id="23" name="Picture 22"/>
              <p:cNvPicPr>
                <a:picLocks noChangeAspect="1"/>
              </p:cNvPicPr>
              <p:nvPr/>
            </p:nvPicPr>
            <p:blipFill>
              <a:blip r:embed="rId12"/>
              <a:stretch>
                <a:fillRect/>
              </a:stretch>
            </p:blipFill>
            <p:spPr>
              <a:xfrm>
                <a:off x="4538137" y="29629"/>
                <a:ext cx="1481667" cy="1125354"/>
              </a:xfrm>
              <a:prstGeom prst="rect">
                <a:avLst/>
              </a:prstGeom>
            </p:spPr>
          </p:pic>
          <p:pic>
            <p:nvPicPr>
              <p:cNvPr id="24" name="Picture 23"/>
              <p:cNvPicPr>
                <a:picLocks noChangeAspect="1"/>
              </p:cNvPicPr>
              <p:nvPr/>
            </p:nvPicPr>
            <p:blipFill>
              <a:blip r:embed="rId13"/>
              <a:stretch>
                <a:fillRect/>
              </a:stretch>
            </p:blipFill>
            <p:spPr>
              <a:xfrm>
                <a:off x="4596317" y="1193667"/>
                <a:ext cx="1372687" cy="919294"/>
              </a:xfrm>
              <a:prstGeom prst="rect">
                <a:avLst/>
              </a:prstGeom>
            </p:spPr>
          </p:pic>
          <p:pic>
            <p:nvPicPr>
              <p:cNvPr id="32" name="Picture 31"/>
              <p:cNvPicPr>
                <a:picLocks noChangeAspect="1"/>
              </p:cNvPicPr>
              <p:nvPr/>
            </p:nvPicPr>
            <p:blipFill>
              <a:blip r:embed="rId14"/>
              <a:stretch>
                <a:fillRect/>
              </a:stretch>
            </p:blipFill>
            <p:spPr>
              <a:xfrm>
                <a:off x="4582473" y="2102879"/>
                <a:ext cx="1444537" cy="1046719"/>
              </a:xfrm>
              <a:prstGeom prst="rect">
                <a:avLst/>
              </a:prstGeom>
            </p:spPr>
          </p:pic>
          <p:pic>
            <p:nvPicPr>
              <p:cNvPr id="36" name="Picture 35"/>
              <p:cNvPicPr>
                <a:picLocks noChangeAspect="1"/>
              </p:cNvPicPr>
              <p:nvPr/>
            </p:nvPicPr>
            <p:blipFill>
              <a:blip r:embed="rId15"/>
              <a:stretch>
                <a:fillRect/>
              </a:stretch>
            </p:blipFill>
            <p:spPr>
              <a:xfrm>
                <a:off x="5950469" y="93125"/>
                <a:ext cx="1413419" cy="1001583"/>
              </a:xfrm>
              <a:prstGeom prst="rect">
                <a:avLst/>
              </a:prstGeom>
            </p:spPr>
          </p:pic>
          <p:pic>
            <p:nvPicPr>
              <p:cNvPr id="38" name="Picture 37"/>
              <p:cNvPicPr>
                <a:picLocks noChangeAspect="1"/>
              </p:cNvPicPr>
              <p:nvPr/>
            </p:nvPicPr>
            <p:blipFill>
              <a:blip r:embed="rId16"/>
              <a:stretch>
                <a:fillRect/>
              </a:stretch>
            </p:blipFill>
            <p:spPr>
              <a:xfrm>
                <a:off x="5908135" y="1001934"/>
                <a:ext cx="1559471" cy="1181323"/>
              </a:xfrm>
              <a:prstGeom prst="rect">
                <a:avLst/>
              </a:prstGeom>
            </p:spPr>
          </p:pic>
          <p:pic>
            <p:nvPicPr>
              <p:cNvPr id="42" name="Picture 41"/>
              <p:cNvPicPr>
                <a:picLocks noChangeAspect="1"/>
              </p:cNvPicPr>
              <p:nvPr/>
            </p:nvPicPr>
            <p:blipFill>
              <a:blip r:embed="rId17"/>
              <a:stretch>
                <a:fillRect/>
              </a:stretch>
            </p:blipFill>
            <p:spPr>
              <a:xfrm>
                <a:off x="7363888" y="49188"/>
                <a:ext cx="1540566" cy="1170007"/>
              </a:xfrm>
              <a:prstGeom prst="rect">
                <a:avLst/>
              </a:prstGeom>
            </p:spPr>
          </p:pic>
          <p:pic>
            <p:nvPicPr>
              <p:cNvPr id="44" name="Picture 43"/>
              <p:cNvPicPr>
                <a:picLocks noChangeAspect="1"/>
              </p:cNvPicPr>
              <p:nvPr/>
            </p:nvPicPr>
            <p:blipFill>
              <a:blip r:embed="rId18"/>
              <a:stretch>
                <a:fillRect/>
              </a:stretch>
            </p:blipFill>
            <p:spPr>
              <a:xfrm>
                <a:off x="7450671" y="1180384"/>
                <a:ext cx="1349987" cy="940512"/>
              </a:xfrm>
              <a:prstGeom prst="rect">
                <a:avLst/>
              </a:prstGeom>
            </p:spPr>
          </p:pic>
          <p:pic>
            <p:nvPicPr>
              <p:cNvPr id="45" name="Picture 44"/>
              <p:cNvPicPr>
                <a:picLocks noChangeAspect="1"/>
              </p:cNvPicPr>
              <p:nvPr/>
            </p:nvPicPr>
            <p:blipFill>
              <a:blip r:embed="rId7"/>
              <a:stretch>
                <a:fillRect/>
              </a:stretch>
            </p:blipFill>
            <p:spPr>
              <a:xfrm>
                <a:off x="5998122" y="2163231"/>
                <a:ext cx="1452549" cy="960966"/>
              </a:xfrm>
              <a:prstGeom prst="rect">
                <a:avLst/>
              </a:prstGeom>
            </p:spPr>
          </p:pic>
          <p:pic>
            <p:nvPicPr>
              <p:cNvPr id="46" name="Picture 45"/>
              <p:cNvPicPr>
                <a:picLocks noChangeAspect="1"/>
              </p:cNvPicPr>
              <p:nvPr/>
            </p:nvPicPr>
            <p:blipFill>
              <a:blip r:embed="rId19"/>
              <a:stretch>
                <a:fillRect/>
              </a:stretch>
            </p:blipFill>
            <p:spPr>
              <a:xfrm>
                <a:off x="7395896" y="2132030"/>
                <a:ext cx="1491624" cy="983700"/>
              </a:xfrm>
              <a:prstGeom prst="rect">
                <a:avLst/>
              </a:prstGeom>
            </p:spPr>
          </p:pic>
          <p:pic>
            <p:nvPicPr>
              <p:cNvPr id="37" name="Picture 36"/>
              <p:cNvPicPr>
                <a:picLocks noChangeAspect="1"/>
              </p:cNvPicPr>
              <p:nvPr/>
            </p:nvPicPr>
            <p:blipFill>
              <a:blip r:embed="rId20"/>
              <a:stretch>
                <a:fillRect/>
              </a:stretch>
            </p:blipFill>
            <p:spPr>
              <a:xfrm>
                <a:off x="3040048" y="1964303"/>
                <a:ext cx="1633554" cy="1240715"/>
              </a:xfrm>
              <a:prstGeom prst="rect">
                <a:avLst/>
              </a:prstGeom>
            </p:spPr>
          </p:pic>
        </p:grpSp>
        <p:pic>
          <p:nvPicPr>
            <p:cNvPr id="52" name="Picture 51"/>
            <p:cNvPicPr>
              <a:picLocks noChangeAspect="1"/>
            </p:cNvPicPr>
            <p:nvPr/>
          </p:nvPicPr>
          <p:blipFill>
            <a:blip r:embed="rId18"/>
            <a:stretch>
              <a:fillRect/>
            </a:stretch>
          </p:blipFill>
          <p:spPr>
            <a:xfrm>
              <a:off x="7653661" y="58909"/>
              <a:ext cx="1157791" cy="806612"/>
            </a:xfrm>
            <a:prstGeom prst="rect">
              <a:avLst/>
            </a:prstGeom>
          </p:spPr>
        </p:pic>
        <p:pic>
          <p:nvPicPr>
            <p:cNvPr id="54" name="Picture 53"/>
            <p:cNvPicPr>
              <a:picLocks noChangeAspect="1"/>
            </p:cNvPicPr>
            <p:nvPr/>
          </p:nvPicPr>
          <p:blipFill>
            <a:blip r:embed="rId21"/>
            <a:stretch>
              <a:fillRect/>
            </a:stretch>
          </p:blipFill>
          <p:spPr>
            <a:xfrm>
              <a:off x="7606610" y="782578"/>
              <a:ext cx="1255571" cy="1052169"/>
            </a:xfrm>
            <a:prstGeom prst="rect">
              <a:avLst/>
            </a:prstGeom>
          </p:spPr>
        </p:pic>
        <p:pic>
          <p:nvPicPr>
            <p:cNvPr id="55" name="Picture 54"/>
            <p:cNvPicPr>
              <a:picLocks noChangeAspect="1"/>
            </p:cNvPicPr>
            <p:nvPr/>
          </p:nvPicPr>
          <p:blipFill>
            <a:blip r:embed="rId12"/>
            <a:stretch>
              <a:fillRect/>
            </a:stretch>
          </p:blipFill>
          <p:spPr>
            <a:xfrm>
              <a:off x="7581209" y="1714613"/>
              <a:ext cx="1342372" cy="1019557"/>
            </a:xfrm>
            <a:prstGeom prst="rect">
              <a:avLst/>
            </a:prstGeom>
          </p:spPr>
        </p:pic>
      </p:grpSp>
      <p:pic>
        <p:nvPicPr>
          <p:cNvPr id="4" name="Picture 3" descr="Screenshot 2014-10-29 17.30.2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099" y="-117702"/>
            <a:ext cx="9429120" cy="5503828"/>
          </a:xfrm>
          <a:prstGeom prst="rect">
            <a:avLst/>
          </a:prstGeom>
        </p:spPr>
      </p:pic>
    </p:spTree>
    <p:extLst>
      <p:ext uri="{BB962C8B-B14F-4D97-AF65-F5344CB8AC3E}">
        <p14:creationId xmlns:p14="http://schemas.microsoft.com/office/powerpoint/2010/main" val="22818941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761001"/>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5113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69" y="4551526"/>
            <a:ext cx="990600" cy="228906"/>
          </a:xfrm>
          <a:prstGeom prst="rect">
            <a:avLst/>
          </a:prstGeom>
        </p:spPr>
      </p:pic>
      <p:pic>
        <p:nvPicPr>
          <p:cNvPr id="12" name="Picture 11" descr="drak blue bg.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508804" y="-114300"/>
            <a:ext cx="10286275" cy="5422900"/>
          </a:xfrm>
          <a:prstGeom prst="rect">
            <a:avLst/>
          </a:prstGeom>
        </p:spPr>
      </p:pic>
      <p:pic>
        <p:nvPicPr>
          <p:cNvPr id="15" name="Picture 14"/>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502722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gn="l"/>
            <a:r>
              <a:rPr lang="en-US" sz="2800" b="1" dirty="0" smtClean="0">
                <a:solidFill>
                  <a:schemeClr val="accent2"/>
                </a:solidFill>
                <a:latin typeface="Segoe UI" panose="020B0502040204020203" pitchFamily="34" charset="0"/>
                <a:cs typeface="Segoe UI" panose="020B0502040204020203" pitchFamily="34" charset="0"/>
              </a:rPr>
              <a:t>DIVERSIFICACIÓN </a:t>
            </a:r>
            <a:r>
              <a:rPr lang="en-US" sz="2800" b="1" dirty="0" smtClean="0">
                <a:latin typeface="Segoe UI" panose="020B0502040204020203" pitchFamily="34" charset="0"/>
                <a:cs typeface="Segoe UI" panose="020B0502040204020203" pitchFamily="34" charset="0"/>
              </a:rPr>
              <a:t>EN IOS</a:t>
            </a:r>
            <a:endParaRPr lang="en-US" sz="2800"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795" y="899042"/>
            <a:ext cx="1492458" cy="140727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796" y="2469918"/>
            <a:ext cx="3262951" cy="148155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9141" y="975358"/>
            <a:ext cx="644100" cy="130967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448" y="949493"/>
            <a:ext cx="652919" cy="13283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6429429" y="1546198"/>
            <a:ext cx="1495667" cy="82901"/>
          </a:xfrm>
          <a:prstGeom prst="rect">
            <a:avLst/>
          </a:prstGeom>
        </p:spPr>
      </p:pic>
      <p:sp>
        <p:nvSpPr>
          <p:cNvPr id="30" name="Rectangle 29"/>
          <p:cNvSpPr/>
          <p:nvPr/>
        </p:nvSpPr>
        <p:spPr>
          <a:xfrm>
            <a:off x="5740835" y="1290153"/>
            <a:ext cx="965130"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3D Touch </a:t>
            </a:r>
          </a:p>
        </p:txBody>
      </p:sp>
      <p:sp>
        <p:nvSpPr>
          <p:cNvPr id="31" name="Rectangle 30"/>
          <p:cNvSpPr/>
          <p:nvPr/>
        </p:nvSpPr>
        <p:spPr>
          <a:xfrm>
            <a:off x="5740836" y="1576663"/>
            <a:ext cx="895415" cy="279500"/>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iPhone </a:t>
            </a:r>
            <a:r>
              <a:rPr lang="en-US" sz="1200" i="1" dirty="0" smtClean="0">
                <a:solidFill>
                  <a:srgbClr val="27A5BE"/>
                </a:solidFill>
                <a:latin typeface="Segoe UI" charset="0"/>
                <a:ea typeface="Segoe UI" charset="0"/>
                <a:cs typeface="Segoe UI" charset="0"/>
              </a:rPr>
              <a:t>6s</a:t>
            </a:r>
            <a:endParaRPr lang="en-US" sz="1200" i="1" dirty="0">
              <a:solidFill>
                <a:srgbClr val="27A5BE"/>
              </a:solidFill>
              <a:latin typeface="Segoe UI" charset="0"/>
              <a:ea typeface="Segoe UI" charset="0"/>
              <a:cs typeface="Segoe UI" charset="0"/>
            </a:endParaRPr>
          </a:p>
        </p:txBody>
      </p:sp>
      <p:sp>
        <p:nvSpPr>
          <p:cNvPr id="35" name="Rectangle 34"/>
          <p:cNvSpPr/>
          <p:nvPr/>
        </p:nvSpPr>
        <p:spPr>
          <a:xfrm>
            <a:off x="7475839" y="1208711"/>
            <a:ext cx="1126466"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Apple pencil</a:t>
            </a:r>
          </a:p>
        </p:txBody>
      </p:sp>
      <p:sp>
        <p:nvSpPr>
          <p:cNvPr id="36" name="Rectangle 35"/>
          <p:cNvSpPr/>
          <p:nvPr/>
        </p:nvSpPr>
        <p:spPr>
          <a:xfrm>
            <a:off x="7474464" y="1422791"/>
            <a:ext cx="1261194" cy="279500"/>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iPad </a:t>
            </a:r>
            <a:r>
              <a:rPr lang="en-US" sz="1200" i="1" dirty="0" smtClean="0">
                <a:solidFill>
                  <a:srgbClr val="27A5BE"/>
                </a:solidFill>
                <a:latin typeface="Segoe UI" charset="0"/>
                <a:ea typeface="Segoe UI" charset="0"/>
                <a:cs typeface="Segoe UI" charset="0"/>
              </a:rPr>
              <a:t>Pro</a:t>
            </a:r>
            <a:endParaRPr lang="en-US" sz="1200" i="1" dirty="0">
              <a:solidFill>
                <a:srgbClr val="27A5BE"/>
              </a:solidFill>
              <a:latin typeface="Segoe UI" charset="0"/>
              <a:ea typeface="Segoe UI" charset="0"/>
              <a:cs typeface="Segoe UI" charset="0"/>
            </a:endParaRP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3858" y="2482785"/>
            <a:ext cx="1602028" cy="1091492"/>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3447" y="2482785"/>
            <a:ext cx="1602028" cy="1091492"/>
          </a:xfrm>
          <a:prstGeom prst="rect">
            <a:avLst/>
          </a:prstGeom>
        </p:spPr>
      </p:pic>
      <p:sp>
        <p:nvSpPr>
          <p:cNvPr id="37" name="Rectangle 36"/>
          <p:cNvSpPr/>
          <p:nvPr/>
        </p:nvSpPr>
        <p:spPr>
          <a:xfrm>
            <a:off x="6273252" y="3627548"/>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Multi Tasking</a:t>
            </a:r>
          </a:p>
        </p:txBody>
      </p:sp>
      <p:sp>
        <p:nvSpPr>
          <p:cNvPr id="38" name="Rectangle 37"/>
          <p:cNvSpPr/>
          <p:nvPr/>
        </p:nvSpPr>
        <p:spPr>
          <a:xfrm>
            <a:off x="6150835" y="3848183"/>
            <a:ext cx="1792197" cy="295466"/>
          </a:xfrm>
          <a:prstGeom prst="rect">
            <a:avLst/>
          </a:prstGeom>
        </p:spPr>
        <p:txBody>
          <a:bodyPr wrap="square">
            <a:spAutoFit/>
          </a:bodyPr>
          <a:lstStyle/>
          <a:p>
            <a:pPr defTabSz="825479" latinLnBrk="1" hangingPunct="0">
              <a:lnSpc>
                <a:spcPct val="110000"/>
              </a:lnSpc>
            </a:pPr>
            <a:r>
              <a:rPr lang="en-US" sz="1200" i="1" dirty="0" smtClean="0">
                <a:solidFill>
                  <a:srgbClr val="27A5BE"/>
                </a:solidFill>
                <a:latin typeface="Segoe UI" charset="0"/>
                <a:ea typeface="Segoe UI" charset="0"/>
                <a:cs typeface="Segoe UI" charset="0"/>
              </a:rPr>
              <a:t>Solo </a:t>
            </a:r>
            <a:r>
              <a:rPr lang="en-US" sz="1200" i="1" dirty="0" err="1" smtClean="0">
                <a:solidFill>
                  <a:srgbClr val="27A5BE"/>
                </a:solidFill>
                <a:latin typeface="Segoe UI" charset="0"/>
                <a:ea typeface="Segoe UI" charset="0"/>
                <a:cs typeface="Segoe UI" charset="0"/>
              </a:rPr>
              <a:t>en</a:t>
            </a:r>
            <a:r>
              <a:rPr lang="en-US" sz="1200" i="1" dirty="0" smtClean="0">
                <a:solidFill>
                  <a:srgbClr val="27A5BE"/>
                </a:solidFill>
                <a:latin typeface="Segoe UI" charset="0"/>
                <a:ea typeface="Segoe UI" charset="0"/>
                <a:cs typeface="Segoe UI" charset="0"/>
              </a:rPr>
              <a:t> </a:t>
            </a:r>
            <a:r>
              <a:rPr lang="en-US" sz="1200" i="1" dirty="0" err="1" smtClean="0">
                <a:solidFill>
                  <a:srgbClr val="27A5BE"/>
                </a:solidFill>
                <a:latin typeface="Segoe UI" charset="0"/>
                <a:ea typeface="Segoe UI" charset="0"/>
                <a:cs typeface="Segoe UI" charset="0"/>
              </a:rPr>
              <a:t>algunos</a:t>
            </a:r>
            <a:r>
              <a:rPr lang="en-US" sz="1200" i="1" dirty="0" smtClean="0">
                <a:solidFill>
                  <a:srgbClr val="27A5BE"/>
                </a:solidFill>
                <a:latin typeface="Segoe UI" charset="0"/>
                <a:ea typeface="Segoe UI" charset="0"/>
                <a:cs typeface="Segoe UI" charset="0"/>
              </a:rPr>
              <a:t> iPads</a:t>
            </a:r>
            <a:endParaRPr lang="en-US" sz="1200" i="1" dirty="0">
              <a:solidFill>
                <a:srgbClr val="27A5BE"/>
              </a:solidFill>
              <a:latin typeface="Segoe UI" charset="0"/>
              <a:ea typeface="Segoe UI" charset="0"/>
              <a:cs typeface="Segoe UI" charset="0"/>
            </a:endParaRPr>
          </a:p>
        </p:txBody>
      </p:sp>
      <p:sp>
        <p:nvSpPr>
          <p:cNvPr id="39" name="Rectangle 38"/>
          <p:cNvSpPr/>
          <p:nvPr/>
        </p:nvSpPr>
        <p:spPr>
          <a:xfrm>
            <a:off x="2870093" y="3062961"/>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iPads</a:t>
            </a:r>
          </a:p>
        </p:txBody>
      </p:sp>
      <p:sp>
        <p:nvSpPr>
          <p:cNvPr id="40" name="Rectangle 39"/>
          <p:cNvSpPr/>
          <p:nvPr/>
        </p:nvSpPr>
        <p:spPr>
          <a:xfrm>
            <a:off x="3037089" y="1358538"/>
            <a:ext cx="1201213" cy="498598"/>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iPod </a:t>
            </a:r>
            <a:br>
              <a:rPr lang="en-US" sz="1200" dirty="0">
                <a:solidFill>
                  <a:srgbClr val="27A5BE"/>
                </a:solidFill>
                <a:latin typeface="Segoe UI" charset="0"/>
                <a:ea typeface="Segoe UI" charset="0"/>
                <a:cs typeface="Segoe UI" charset="0"/>
              </a:rPr>
            </a:br>
            <a:r>
              <a:rPr lang="en-US" sz="1200" dirty="0">
                <a:solidFill>
                  <a:srgbClr val="27A5BE"/>
                </a:solidFill>
                <a:latin typeface="Segoe UI" charset="0"/>
                <a:ea typeface="Segoe UI" charset="0"/>
                <a:cs typeface="Segoe UI" charset="0"/>
              </a:rPr>
              <a:t>touch</a:t>
            </a:r>
          </a:p>
        </p:txBody>
      </p:sp>
      <p:sp>
        <p:nvSpPr>
          <p:cNvPr id="41" name="Rectangle 40"/>
          <p:cNvSpPr/>
          <p:nvPr/>
        </p:nvSpPr>
        <p:spPr>
          <a:xfrm>
            <a:off x="1170147" y="1437886"/>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iPhones</a:t>
            </a:r>
          </a:p>
        </p:txBody>
      </p:sp>
      <p:sp>
        <p:nvSpPr>
          <p:cNvPr id="42" name="Rectangle 41"/>
          <p:cNvSpPr/>
          <p:nvPr/>
        </p:nvSpPr>
        <p:spPr>
          <a:xfrm>
            <a:off x="901252" y="4217135"/>
            <a:ext cx="2449579" cy="397032"/>
          </a:xfrm>
          <a:prstGeom prst="rect">
            <a:avLst/>
          </a:prstGeom>
        </p:spPr>
        <p:txBody>
          <a:bodyPr wrap="square">
            <a:spAutoFit/>
          </a:bodyPr>
          <a:lstStyle/>
          <a:p>
            <a:pPr algn="ctr" defTabSz="825479" latinLnBrk="1" hangingPunct="0">
              <a:lnSpc>
                <a:spcPct val="110000"/>
              </a:lnSpc>
            </a:pPr>
            <a:r>
              <a:rPr lang="en-US" b="1" dirty="0" err="1" smtClean="0">
                <a:solidFill>
                  <a:srgbClr val="27A5BE"/>
                </a:solidFill>
                <a:latin typeface="Segoe UI Semibold" charset="0"/>
                <a:ea typeface="Segoe UI Semibold" charset="0"/>
                <a:cs typeface="Segoe UI Semibold" charset="0"/>
              </a:rPr>
              <a:t>Factores</a:t>
            </a:r>
            <a:r>
              <a:rPr lang="en-US" b="1" dirty="0" smtClean="0">
                <a:solidFill>
                  <a:srgbClr val="27A5BE"/>
                </a:solidFill>
                <a:latin typeface="Segoe UI Semibold" charset="0"/>
                <a:ea typeface="Segoe UI Semibold" charset="0"/>
                <a:cs typeface="Segoe UI Semibold" charset="0"/>
              </a:rPr>
              <a:t> de forma</a:t>
            </a:r>
            <a:endParaRPr lang="en-US"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5560675" y="4217135"/>
            <a:ext cx="2544386" cy="397032"/>
          </a:xfrm>
          <a:prstGeom prst="rect">
            <a:avLst/>
          </a:prstGeom>
        </p:spPr>
        <p:txBody>
          <a:bodyPr wrap="square">
            <a:spAutoFit/>
          </a:bodyPr>
          <a:lstStyle/>
          <a:p>
            <a:pPr algn="ctr" defTabSz="825479" latinLnBrk="1" hangingPunct="0">
              <a:lnSpc>
                <a:spcPct val="110000"/>
              </a:lnSpc>
            </a:pPr>
            <a:r>
              <a:rPr lang="en-US" b="1" dirty="0" err="1" smtClean="0">
                <a:solidFill>
                  <a:srgbClr val="27A5BE"/>
                </a:solidFill>
                <a:latin typeface="Segoe UI Semibold" charset="0"/>
                <a:ea typeface="Segoe UI Semibold" charset="0"/>
                <a:cs typeface="Segoe UI Semibold" charset="0"/>
              </a:rPr>
              <a:t>Características</a:t>
            </a:r>
            <a:r>
              <a:rPr lang="en-US" b="1" dirty="0" smtClean="0">
                <a:solidFill>
                  <a:srgbClr val="27A5BE"/>
                </a:solidFill>
                <a:latin typeface="Segoe UI Semibold" charset="0"/>
                <a:ea typeface="Segoe UI Semibold" charset="0"/>
                <a:cs typeface="Segoe UI Semibold" charset="0"/>
              </a:rPr>
              <a:t> iOS 9</a:t>
            </a:r>
            <a:endParaRPr lang="en-US"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375795" y="4218213"/>
            <a:ext cx="3257446"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02688" y="4218213"/>
            <a:ext cx="3257446"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49253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238944"/>
            <a:ext cx="8229600" cy="395264"/>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Helvetica Light"/>
                <a:ea typeface="+mj-ea"/>
                <a:cs typeface="Helvetica Light"/>
              </a:defRPr>
            </a:lvl1pPr>
          </a:lstStyle>
          <a:p>
            <a:pPr algn="l"/>
            <a:r>
              <a:rPr lang="en-US" sz="2800" dirty="0" smtClean="0">
                <a:solidFill>
                  <a:srgbClr val="000000"/>
                </a:solidFill>
                <a:latin typeface="Arial"/>
                <a:cs typeface="Arial"/>
              </a:rPr>
              <a:t>Mercado </a:t>
            </a:r>
            <a:r>
              <a:rPr lang="en-US" sz="2800" dirty="0" err="1" smtClean="0">
                <a:solidFill>
                  <a:srgbClr val="000000"/>
                </a:solidFill>
                <a:latin typeface="Arial"/>
                <a:cs typeface="Arial"/>
              </a:rPr>
              <a:t>dispositivos</a:t>
            </a:r>
            <a:r>
              <a:rPr lang="en-US" sz="2800" dirty="0" smtClean="0">
                <a:solidFill>
                  <a:srgbClr val="000000"/>
                </a:solidFill>
                <a:latin typeface="Arial"/>
                <a:cs typeface="Arial"/>
              </a:rPr>
              <a:t> USA</a:t>
            </a:r>
            <a:endParaRPr lang="en-US" sz="2800" dirty="0">
              <a:solidFill>
                <a:srgbClr val="000000"/>
              </a:solidFill>
              <a:latin typeface="Arial"/>
              <a:cs typeface="Arial"/>
            </a:endParaRPr>
          </a:p>
        </p:txBody>
      </p:sp>
      <p:sp>
        <p:nvSpPr>
          <p:cNvPr id="3" name="Content Placeholder 2"/>
          <p:cNvSpPr txBox="1">
            <a:spLocks/>
          </p:cNvSpPr>
          <p:nvPr/>
        </p:nvSpPr>
        <p:spPr>
          <a:xfrm>
            <a:off x="381000" y="882651"/>
            <a:ext cx="50292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err="1" smtClean="0">
                <a:solidFill>
                  <a:srgbClr val="000000"/>
                </a:solidFill>
                <a:latin typeface="Arial"/>
                <a:cs typeface="Arial"/>
              </a:rPr>
              <a:t>Deberíamos</a:t>
            </a:r>
            <a:r>
              <a:rPr lang="en-US" sz="1800" dirty="0" smtClean="0">
                <a:solidFill>
                  <a:srgbClr val="000000"/>
                </a:solidFill>
                <a:latin typeface="Arial"/>
                <a:cs typeface="Arial"/>
              </a:rPr>
              <a:t> </a:t>
            </a:r>
            <a:r>
              <a:rPr lang="en-US" sz="1800" dirty="0" err="1" smtClean="0">
                <a:solidFill>
                  <a:srgbClr val="000000"/>
                </a:solidFill>
                <a:latin typeface="Arial"/>
                <a:cs typeface="Arial"/>
              </a:rPr>
              <a:t>tener</a:t>
            </a:r>
            <a:r>
              <a:rPr lang="en-US" sz="1800" dirty="0" smtClean="0">
                <a:solidFill>
                  <a:srgbClr val="000000"/>
                </a:solidFill>
                <a:latin typeface="Arial"/>
                <a:cs typeface="Arial"/>
              </a:rPr>
              <a:t> </a:t>
            </a:r>
            <a:r>
              <a:rPr lang="en-US" sz="1800" b="1" dirty="0" smtClean="0">
                <a:solidFill>
                  <a:srgbClr val="000000"/>
                </a:solidFill>
                <a:latin typeface="Arial"/>
                <a:cs typeface="Arial"/>
              </a:rPr>
              <a:t>134</a:t>
            </a:r>
            <a:r>
              <a:rPr lang="en-US" sz="1800" dirty="0" smtClean="0">
                <a:solidFill>
                  <a:srgbClr val="000000"/>
                </a:solidFill>
                <a:latin typeface="Arial"/>
                <a:cs typeface="Arial"/>
              </a:rPr>
              <a:t> </a:t>
            </a:r>
            <a:r>
              <a:rPr lang="en-US" sz="1800" dirty="0" err="1" smtClean="0">
                <a:solidFill>
                  <a:srgbClr val="000000"/>
                </a:solidFill>
                <a:latin typeface="Arial"/>
                <a:cs typeface="Arial"/>
              </a:rPr>
              <a:t>dispositivos</a:t>
            </a:r>
            <a:r>
              <a:rPr lang="en-US" sz="1800" dirty="0" smtClean="0">
                <a:solidFill>
                  <a:srgbClr val="000000"/>
                </a:solidFill>
                <a:latin typeface="Arial"/>
                <a:cs typeface="Arial"/>
              </a:rPr>
              <a:t> para </a:t>
            </a:r>
            <a:r>
              <a:rPr lang="en-US" sz="1800" dirty="0" err="1" smtClean="0">
                <a:solidFill>
                  <a:srgbClr val="000000"/>
                </a:solidFill>
                <a:latin typeface="Arial"/>
                <a:cs typeface="Arial"/>
              </a:rPr>
              <a:t>cubrir</a:t>
            </a:r>
            <a:r>
              <a:rPr lang="en-US" sz="1800" dirty="0" smtClean="0">
                <a:solidFill>
                  <a:srgbClr val="000000"/>
                </a:solidFill>
                <a:latin typeface="Arial"/>
                <a:cs typeface="Arial"/>
              </a:rPr>
              <a:t> al </a:t>
            </a:r>
            <a:r>
              <a:rPr lang="en-US" sz="1800" dirty="0" err="1" smtClean="0">
                <a:solidFill>
                  <a:srgbClr val="000000"/>
                </a:solidFill>
                <a:latin typeface="Arial"/>
                <a:cs typeface="Arial"/>
              </a:rPr>
              <a:t>menos</a:t>
            </a:r>
            <a:r>
              <a:rPr lang="en-US" sz="1800" dirty="0" smtClean="0">
                <a:solidFill>
                  <a:srgbClr val="000000"/>
                </a:solidFill>
                <a:latin typeface="Arial"/>
                <a:cs typeface="Arial"/>
              </a:rPr>
              <a:t> el </a:t>
            </a:r>
            <a:r>
              <a:rPr lang="en-US" sz="1800" b="1" dirty="0" smtClean="0">
                <a:solidFill>
                  <a:srgbClr val="000000"/>
                </a:solidFill>
                <a:latin typeface="Arial"/>
                <a:cs typeface="Arial"/>
              </a:rPr>
              <a:t>75</a:t>
            </a:r>
            <a:r>
              <a:rPr lang="en-US" sz="1800" b="1" dirty="0">
                <a:solidFill>
                  <a:srgbClr val="000000"/>
                </a:solidFill>
                <a:latin typeface="Arial"/>
                <a:cs typeface="Arial"/>
              </a:rPr>
              <a:t>%</a:t>
            </a:r>
            <a:r>
              <a:rPr lang="en-US" sz="1800" dirty="0">
                <a:solidFill>
                  <a:srgbClr val="000000"/>
                </a:solidFill>
                <a:latin typeface="Arial"/>
                <a:cs typeface="Arial"/>
              </a:rPr>
              <a:t> </a:t>
            </a:r>
            <a:r>
              <a:rPr lang="en-US" sz="1800" dirty="0" smtClean="0">
                <a:solidFill>
                  <a:srgbClr val="000000"/>
                </a:solidFill>
                <a:latin typeface="Arial"/>
                <a:cs typeface="Arial"/>
              </a:rPr>
              <a:t>del Mercado de USA</a:t>
            </a:r>
            <a:endParaRPr lang="en-US" sz="1800" dirty="0">
              <a:solidFill>
                <a:srgbClr val="000000"/>
              </a:solidFill>
              <a:latin typeface="Arial"/>
              <a:cs typeface="Arial"/>
            </a:endParaRPr>
          </a:p>
        </p:txBody>
      </p:sp>
      <p:sp>
        <p:nvSpPr>
          <p:cNvPr id="4" name="Content Placeholder 2"/>
          <p:cNvSpPr txBox="1">
            <a:spLocks/>
          </p:cNvSpPr>
          <p:nvPr/>
        </p:nvSpPr>
        <p:spPr>
          <a:xfrm>
            <a:off x="5918200" y="1913506"/>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000000"/>
              </a:solidFill>
              <a:latin typeface="Arial"/>
              <a:cs typeface="Arial"/>
            </a:endParaRPr>
          </a:p>
        </p:txBody>
      </p:sp>
      <p:sp>
        <p:nvSpPr>
          <p:cNvPr id="5" name="Content Placeholder 2"/>
          <p:cNvSpPr txBox="1">
            <a:spLocks/>
          </p:cNvSpPr>
          <p:nvPr/>
        </p:nvSpPr>
        <p:spPr>
          <a:xfrm>
            <a:off x="2478515"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25%</a:t>
            </a:r>
            <a:endParaRPr lang="en-US" sz="1800" dirty="0">
              <a:solidFill>
                <a:srgbClr val="000000"/>
              </a:solidFill>
              <a:latin typeface="Arial"/>
              <a:cs typeface="Arial"/>
            </a:endParaRPr>
          </a:p>
        </p:txBody>
      </p:sp>
      <p:sp>
        <p:nvSpPr>
          <p:cNvPr id="6" name="Content Placeholder 2"/>
          <p:cNvSpPr txBox="1">
            <a:spLocks/>
          </p:cNvSpPr>
          <p:nvPr/>
        </p:nvSpPr>
        <p:spPr>
          <a:xfrm>
            <a:off x="424046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50%</a:t>
            </a:r>
            <a:endParaRPr lang="en-US" sz="1800" dirty="0">
              <a:solidFill>
                <a:srgbClr val="000000"/>
              </a:solidFill>
              <a:latin typeface="Arial"/>
              <a:cs typeface="Arial"/>
            </a:endParaRPr>
          </a:p>
        </p:txBody>
      </p:sp>
      <p:sp>
        <p:nvSpPr>
          <p:cNvPr id="7" name="Content Placeholder 2"/>
          <p:cNvSpPr txBox="1">
            <a:spLocks/>
          </p:cNvSpPr>
          <p:nvPr/>
        </p:nvSpPr>
        <p:spPr>
          <a:xfrm>
            <a:off x="604097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75%</a:t>
            </a:r>
            <a:endParaRPr lang="en-US" sz="1800" dirty="0">
              <a:solidFill>
                <a:srgbClr val="000000"/>
              </a:solidFill>
              <a:latin typeface="Arial"/>
              <a:cs typeface="Arial"/>
            </a:endParaRPr>
          </a:p>
        </p:txBody>
      </p:sp>
      <p:sp>
        <p:nvSpPr>
          <p:cNvPr id="8" name="Content Placeholder 2"/>
          <p:cNvSpPr txBox="1">
            <a:spLocks/>
          </p:cNvSpPr>
          <p:nvPr/>
        </p:nvSpPr>
        <p:spPr>
          <a:xfrm>
            <a:off x="7848942"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90%</a:t>
            </a:r>
            <a:endParaRPr lang="en-US" sz="1800" dirty="0">
              <a:solidFill>
                <a:srgbClr val="000000"/>
              </a:solidFill>
              <a:latin typeface="Arial"/>
              <a:cs typeface="Arial"/>
            </a:endParaRPr>
          </a:p>
        </p:txBody>
      </p:sp>
      <p:sp>
        <p:nvSpPr>
          <p:cNvPr id="9" name="Content Placeholder 2"/>
          <p:cNvSpPr txBox="1">
            <a:spLocks/>
          </p:cNvSpPr>
          <p:nvPr/>
        </p:nvSpPr>
        <p:spPr>
          <a:xfrm>
            <a:off x="889000" y="4618751"/>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rgbClr val="000000"/>
                </a:solidFill>
                <a:latin typeface="Arial"/>
                <a:cs typeface="Arial"/>
              </a:rPr>
              <a:t>Market Share</a:t>
            </a:r>
            <a:endParaRPr lang="en-US" sz="1200" dirty="0">
              <a:solidFill>
                <a:srgbClr val="000000"/>
              </a:solidFill>
              <a:latin typeface="Arial"/>
              <a:cs typeface="Arial"/>
            </a:endParaRPr>
          </a:p>
        </p:txBody>
      </p:sp>
      <p:sp>
        <p:nvSpPr>
          <p:cNvPr id="10" name="Content Placeholder 2"/>
          <p:cNvSpPr txBox="1">
            <a:spLocks/>
          </p:cNvSpPr>
          <p:nvPr/>
        </p:nvSpPr>
        <p:spPr>
          <a:xfrm rot="16200000">
            <a:off x="7604655"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rgbClr val="000000"/>
                </a:solidFill>
                <a:latin typeface="Arial"/>
                <a:cs typeface="Arial"/>
              </a:rPr>
              <a:t>Number of Devices</a:t>
            </a:r>
            <a:endParaRPr lang="en-US" sz="1200" dirty="0">
              <a:solidFill>
                <a:srgbClr val="000000"/>
              </a:solidFill>
              <a:latin typeface="Aria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1" y="634208"/>
            <a:ext cx="7156448" cy="3984543"/>
          </a:xfrm>
          <a:prstGeom prst="rect">
            <a:avLst/>
          </a:prstGeom>
        </p:spPr>
      </p:pic>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13</a:t>
            </a:r>
            <a:endParaRPr lang="en-US" sz="1800" dirty="0">
              <a:solidFill>
                <a:srgbClr val="000000"/>
              </a:solidFill>
              <a:latin typeface="Arial"/>
              <a:cs typeface="Arial"/>
            </a:endParaRPr>
          </a:p>
        </p:txBody>
      </p:sp>
      <p:sp>
        <p:nvSpPr>
          <p:cNvPr id="13" name="Content Placeholder 2"/>
          <p:cNvSpPr txBox="1">
            <a:spLocks/>
          </p:cNvSpPr>
          <p:nvPr/>
        </p:nvSpPr>
        <p:spPr>
          <a:xfrm>
            <a:off x="4197350" y="2859093"/>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45</a:t>
            </a:r>
            <a:endParaRPr lang="en-US" sz="1800" dirty="0">
              <a:solidFill>
                <a:srgbClr val="000000"/>
              </a:solidFill>
              <a:latin typeface="Arial"/>
              <a:cs typeface="Arial"/>
            </a:endParaRPr>
          </a:p>
        </p:txBody>
      </p:sp>
      <p:sp>
        <p:nvSpPr>
          <p:cNvPr id="14" name="Content Placeholder 2"/>
          <p:cNvSpPr txBox="1">
            <a:spLocks/>
          </p:cNvSpPr>
          <p:nvPr/>
        </p:nvSpPr>
        <p:spPr>
          <a:xfrm>
            <a:off x="5905500" y="1964300"/>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134</a:t>
            </a:r>
            <a:endParaRPr lang="en-US" sz="1800" dirty="0">
              <a:solidFill>
                <a:srgbClr val="000000"/>
              </a:solidFill>
              <a:latin typeface="Arial"/>
              <a:cs typeface="Arial"/>
            </a:endParaRP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288</a:t>
            </a:r>
            <a:endParaRPr lang="en-US" sz="1800" dirty="0">
              <a:solidFill>
                <a:srgbClr val="000000"/>
              </a:solidFill>
              <a:latin typeface="Arial"/>
              <a:cs typeface="Arial"/>
            </a:endParaRPr>
          </a:p>
        </p:txBody>
      </p:sp>
      <p:sp>
        <p:nvSpPr>
          <p:cNvPr id="16" name="Content Placeholder 2"/>
          <p:cNvSpPr txBox="1">
            <a:spLocks/>
          </p:cNvSpPr>
          <p:nvPr/>
        </p:nvSpPr>
        <p:spPr>
          <a:xfrm>
            <a:off x="657225" y="434181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0</a:t>
            </a:r>
            <a:endParaRPr lang="en-US" sz="1800" dirty="0">
              <a:solidFill>
                <a:srgbClr val="000000"/>
              </a:solidFill>
              <a:latin typeface="Arial"/>
              <a:cs typeface="Arial"/>
            </a:endParaRPr>
          </a:p>
        </p:txBody>
      </p:sp>
    </p:spTree>
    <p:extLst>
      <p:ext uri="{BB962C8B-B14F-4D97-AF65-F5344CB8AC3E}">
        <p14:creationId xmlns:p14="http://schemas.microsoft.com/office/powerpoint/2010/main" val="327765794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504871" y="2893160"/>
            <a:ext cx="3670300" cy="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cxnSp>
        <p:nvCxnSpPr>
          <p:cNvPr id="3" name="Straight Arrow Connector 2"/>
          <p:cNvCxnSpPr/>
          <p:nvPr/>
        </p:nvCxnSpPr>
        <p:spPr>
          <a:xfrm>
            <a:off x="2340021" y="1142465"/>
            <a:ext cx="0" cy="350139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4" name="Title 1"/>
          <p:cNvSpPr txBox="1">
            <a:spLocks/>
          </p:cNvSpPr>
          <p:nvPr/>
        </p:nvSpPr>
        <p:spPr>
          <a:xfrm>
            <a:off x="393313" y="3002653"/>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err="1" smtClean="0">
                <a:solidFill>
                  <a:srgbClr val="000000"/>
                </a:solidFill>
              </a:rPr>
              <a:t>Ciclos</a:t>
            </a:r>
            <a:r>
              <a:rPr lang="en-US" sz="1400" dirty="0" smtClean="0">
                <a:solidFill>
                  <a:srgbClr val="000000"/>
                </a:solidFill>
              </a:rPr>
              <a:t> </a:t>
            </a:r>
            <a:r>
              <a:rPr lang="en-US" sz="1400" dirty="0" err="1" smtClean="0">
                <a:solidFill>
                  <a:srgbClr val="000000"/>
                </a:solidFill>
              </a:rPr>
              <a:t>prolongados</a:t>
            </a:r>
            <a:endParaRPr lang="en-US" sz="1400" dirty="0">
              <a:solidFill>
                <a:srgbClr val="000000"/>
              </a:solidFill>
            </a:endParaRPr>
          </a:p>
        </p:txBody>
      </p:sp>
      <p:sp>
        <p:nvSpPr>
          <p:cNvPr id="5" name="Title 1"/>
          <p:cNvSpPr txBox="1">
            <a:spLocks/>
          </p:cNvSpPr>
          <p:nvPr/>
        </p:nvSpPr>
        <p:spPr>
          <a:xfrm>
            <a:off x="4155690" y="2739435"/>
            <a:ext cx="930718" cy="50717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100" dirty="0" err="1" smtClean="0">
                <a:solidFill>
                  <a:srgbClr val="000000"/>
                </a:solidFill>
              </a:rPr>
              <a:t>Iteraciones</a:t>
            </a:r>
            <a:r>
              <a:rPr lang="en-US" sz="1100" dirty="0" smtClean="0">
                <a:solidFill>
                  <a:srgbClr val="000000"/>
                </a:solidFill>
              </a:rPr>
              <a:t> </a:t>
            </a:r>
            <a:r>
              <a:rPr lang="en-US" sz="1100" dirty="0" err="1" smtClean="0">
                <a:solidFill>
                  <a:srgbClr val="000000"/>
                </a:solidFill>
              </a:rPr>
              <a:t>rápidas</a:t>
            </a:r>
            <a:endParaRPr lang="en-US" sz="1100" dirty="0">
              <a:solidFill>
                <a:srgbClr val="000000"/>
              </a:solidFill>
            </a:endParaRPr>
          </a:p>
        </p:txBody>
      </p:sp>
      <p:sp>
        <p:nvSpPr>
          <p:cNvPr id="6" name="Title 1"/>
          <p:cNvSpPr txBox="1">
            <a:spLocks/>
          </p:cNvSpPr>
          <p:nvPr/>
        </p:nvSpPr>
        <p:spPr>
          <a:xfrm>
            <a:off x="1536746" y="762442"/>
            <a:ext cx="2044654" cy="2911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000000"/>
                </a:solidFill>
              </a:rPr>
              <a:t>Test </a:t>
            </a:r>
            <a:r>
              <a:rPr lang="en-US" sz="1400" dirty="0" err="1" smtClean="0">
                <a:solidFill>
                  <a:srgbClr val="000000"/>
                </a:solidFill>
              </a:rPr>
              <a:t>más</a:t>
            </a:r>
            <a:r>
              <a:rPr lang="en-US" sz="1400" dirty="0" smtClean="0">
                <a:solidFill>
                  <a:srgbClr val="000000"/>
                </a:solidFill>
              </a:rPr>
              <a:t> </a:t>
            </a:r>
            <a:r>
              <a:rPr lang="en-US" sz="1400" dirty="0" err="1" smtClean="0">
                <a:solidFill>
                  <a:srgbClr val="000000"/>
                </a:solidFill>
              </a:rPr>
              <a:t>complejos</a:t>
            </a:r>
            <a:endParaRPr lang="en-US" sz="1400" dirty="0">
              <a:solidFill>
                <a:srgbClr val="000000"/>
              </a:solidFill>
            </a:endParaRPr>
          </a:p>
        </p:txBody>
      </p:sp>
      <p:sp>
        <p:nvSpPr>
          <p:cNvPr id="7" name="Title 1"/>
          <p:cNvSpPr txBox="1">
            <a:spLocks/>
          </p:cNvSpPr>
          <p:nvPr/>
        </p:nvSpPr>
        <p:spPr>
          <a:xfrm>
            <a:off x="1625646" y="4711054"/>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000000"/>
                </a:solidFill>
              </a:rPr>
              <a:t>Tests simples</a:t>
            </a:r>
            <a:endParaRPr lang="en-US" sz="1400" dirty="0">
              <a:solidFill>
                <a:srgbClr val="000000"/>
              </a:solidFill>
            </a:endParaRPr>
          </a:p>
        </p:txBody>
      </p:sp>
      <p:grpSp>
        <p:nvGrpSpPr>
          <p:cNvPr id="8" name="Group 7"/>
          <p:cNvGrpSpPr/>
          <p:nvPr/>
        </p:nvGrpSpPr>
        <p:grpSpPr>
          <a:xfrm>
            <a:off x="540269" y="1410245"/>
            <a:ext cx="269608" cy="269608"/>
            <a:chOff x="3133558" y="2286000"/>
            <a:chExt cx="386080" cy="386080"/>
          </a:xfrm>
          <a:solidFill>
            <a:srgbClr val="000000"/>
          </a:solidFill>
        </p:grpSpPr>
        <p:sp>
          <p:nvSpPr>
            <p:cNvPr id="9" name="Oval 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10" name="Oval 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11" name="Group 10"/>
          <p:cNvGrpSpPr/>
          <p:nvPr/>
        </p:nvGrpSpPr>
        <p:grpSpPr>
          <a:xfrm>
            <a:off x="3891090" y="1555398"/>
            <a:ext cx="271392" cy="271392"/>
            <a:chOff x="3991409" y="1186615"/>
            <a:chExt cx="348381" cy="348381"/>
          </a:xfrm>
        </p:grpSpPr>
        <p:sp>
          <p:nvSpPr>
            <p:cNvPr id="12" name="Oval 11"/>
            <p:cNvSpPr/>
            <p:nvPr/>
          </p:nvSpPr>
          <p:spPr>
            <a:xfrm>
              <a:off x="4025427" y="1220633"/>
              <a:ext cx="280345" cy="280345"/>
            </a:xfrm>
            <a:prstGeom prst="ellipse">
              <a:avLst/>
            </a:prstGeom>
            <a:solidFill>
              <a:srgbClr val="60A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991409" y="1186615"/>
              <a:ext cx="348381" cy="348381"/>
            </a:xfrm>
            <a:prstGeom prst="ellipse">
              <a:avLst/>
            </a:prstGeom>
            <a:noFill/>
            <a:ln>
              <a:solidFill>
                <a:srgbClr val="76B5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4" name="Title 1"/>
          <p:cNvSpPr txBox="1">
            <a:spLocks/>
          </p:cNvSpPr>
          <p:nvPr/>
        </p:nvSpPr>
        <p:spPr>
          <a:xfrm>
            <a:off x="852407" y="1407020"/>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000000"/>
                </a:solidFill>
                <a:latin typeface="Helvetica"/>
                <a:cs typeface="Helvetica"/>
              </a:rPr>
              <a:t>Beta Testing</a:t>
            </a:r>
            <a:endParaRPr lang="en-US" sz="1200" dirty="0">
              <a:solidFill>
                <a:srgbClr val="000000"/>
              </a:solidFill>
              <a:latin typeface="Helvetica"/>
              <a:cs typeface="Helvetica"/>
            </a:endParaRPr>
          </a:p>
        </p:txBody>
      </p:sp>
      <p:sp>
        <p:nvSpPr>
          <p:cNvPr id="15" name="Title 1"/>
          <p:cNvSpPr txBox="1">
            <a:spLocks/>
          </p:cNvSpPr>
          <p:nvPr/>
        </p:nvSpPr>
        <p:spPr>
          <a:xfrm>
            <a:off x="1403834" y="1775597"/>
            <a:ext cx="1113459" cy="50466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000000"/>
                </a:solidFill>
                <a:latin typeface="Helvetica"/>
                <a:cs typeface="Helvetica"/>
              </a:rPr>
              <a:t>Test </a:t>
            </a:r>
            <a:r>
              <a:rPr lang="en-US" sz="1200" dirty="0" err="1" smtClean="0">
                <a:solidFill>
                  <a:srgbClr val="000000"/>
                </a:solidFill>
                <a:latin typeface="Helvetica"/>
                <a:cs typeface="Helvetica"/>
              </a:rPr>
              <a:t>manuales</a:t>
            </a:r>
            <a:endParaRPr lang="en-US" sz="1200" dirty="0">
              <a:solidFill>
                <a:srgbClr val="000000"/>
              </a:solidFill>
              <a:latin typeface="Helvetica"/>
              <a:cs typeface="Helvetica"/>
            </a:endParaRPr>
          </a:p>
        </p:txBody>
      </p:sp>
      <p:sp>
        <p:nvSpPr>
          <p:cNvPr id="16" name="Title 1"/>
          <p:cNvSpPr txBox="1">
            <a:spLocks/>
          </p:cNvSpPr>
          <p:nvPr/>
        </p:nvSpPr>
        <p:spPr>
          <a:xfrm>
            <a:off x="2277995" y="1553121"/>
            <a:ext cx="1580239" cy="57687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r"/>
            <a:r>
              <a:rPr lang="en-US" sz="1200" dirty="0" smtClean="0">
                <a:solidFill>
                  <a:srgbClr val="76B557"/>
                </a:solidFill>
                <a:latin typeface="Helvetica"/>
                <a:cs typeface="Helvetica"/>
              </a:rPr>
              <a:t>Test </a:t>
            </a:r>
            <a:r>
              <a:rPr lang="en-US" sz="1200" dirty="0" err="1" smtClean="0">
                <a:solidFill>
                  <a:srgbClr val="76B557"/>
                </a:solidFill>
                <a:latin typeface="Helvetica"/>
                <a:cs typeface="Helvetica"/>
              </a:rPr>
              <a:t>automáticos</a:t>
            </a:r>
            <a:r>
              <a:rPr lang="en-US" sz="1200" dirty="0" smtClean="0">
                <a:solidFill>
                  <a:srgbClr val="76B557"/>
                </a:solidFill>
                <a:latin typeface="Helvetica"/>
                <a:cs typeface="Helvetica"/>
              </a:rPr>
              <a:t> de UI</a:t>
            </a:r>
            <a:endParaRPr lang="en-US" sz="1200" dirty="0">
              <a:solidFill>
                <a:srgbClr val="76B557"/>
              </a:solidFill>
              <a:latin typeface="Helvetica"/>
              <a:cs typeface="Helvetica"/>
            </a:endParaRPr>
          </a:p>
        </p:txBody>
      </p:sp>
      <p:sp>
        <p:nvSpPr>
          <p:cNvPr id="17" name="Title 1"/>
          <p:cNvSpPr txBox="1">
            <a:spLocks/>
          </p:cNvSpPr>
          <p:nvPr/>
        </p:nvSpPr>
        <p:spPr>
          <a:xfrm>
            <a:off x="2875813" y="4372894"/>
            <a:ext cx="100681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000000"/>
                </a:solidFill>
                <a:latin typeface="Helvetica"/>
                <a:cs typeface="Helvetica"/>
              </a:rPr>
              <a:t>Unit Testing</a:t>
            </a:r>
            <a:endParaRPr lang="en-US" sz="1200" dirty="0">
              <a:solidFill>
                <a:srgbClr val="000000"/>
              </a:solidFill>
              <a:latin typeface="Helvetica"/>
              <a:cs typeface="Helvetica"/>
            </a:endParaRPr>
          </a:p>
        </p:txBody>
      </p:sp>
      <p:grpSp>
        <p:nvGrpSpPr>
          <p:cNvPr id="18" name="Group 17"/>
          <p:cNvGrpSpPr/>
          <p:nvPr/>
        </p:nvGrpSpPr>
        <p:grpSpPr>
          <a:xfrm>
            <a:off x="1108823" y="1841330"/>
            <a:ext cx="269608" cy="269608"/>
            <a:chOff x="3133558" y="2286000"/>
            <a:chExt cx="386080" cy="386080"/>
          </a:xfrm>
          <a:solidFill>
            <a:srgbClr val="000000"/>
          </a:solidFill>
        </p:grpSpPr>
        <p:sp>
          <p:nvSpPr>
            <p:cNvPr id="19" name="Oval 1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0" name="Oval 1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21" name="Group 20"/>
          <p:cNvGrpSpPr/>
          <p:nvPr/>
        </p:nvGrpSpPr>
        <p:grpSpPr>
          <a:xfrm>
            <a:off x="3899498" y="4370714"/>
            <a:ext cx="269608" cy="269608"/>
            <a:chOff x="3133558" y="2286000"/>
            <a:chExt cx="386080" cy="386080"/>
          </a:xfrm>
          <a:solidFill>
            <a:srgbClr val="000000"/>
          </a:solidFill>
        </p:grpSpPr>
        <p:sp>
          <p:nvSpPr>
            <p:cNvPr id="22" name="Oval 21"/>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3" name="Oval 22"/>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sp>
        <p:nvSpPr>
          <p:cNvPr id="24" name="Title 23"/>
          <p:cNvSpPr>
            <a:spLocks noGrp="1"/>
          </p:cNvSpPr>
          <p:nvPr>
            <p:ph type="title"/>
          </p:nvPr>
        </p:nvSpPr>
        <p:spPr/>
        <p:txBody>
          <a:bodyPr>
            <a:normAutofit/>
          </a:bodyPr>
          <a:lstStyle/>
          <a:p>
            <a:r>
              <a:rPr lang="en-US" dirty="0" smtClean="0"/>
              <a:t>¿</a:t>
            </a:r>
            <a:r>
              <a:rPr lang="en-US" dirty="0" err="1" smtClean="0"/>
              <a:t>Cómo</a:t>
            </a:r>
            <a:r>
              <a:rPr lang="en-US" dirty="0" smtClean="0"/>
              <a:t> </a:t>
            </a:r>
            <a:r>
              <a:rPr lang="en-US" dirty="0" err="1" smtClean="0"/>
              <a:t>testeamos</a:t>
            </a:r>
            <a:r>
              <a:rPr lang="en-US" dirty="0" smtClean="0"/>
              <a:t>?</a:t>
            </a:r>
            <a:endParaRPr lang="en-US" dirty="0"/>
          </a:p>
        </p:txBody>
      </p:sp>
      <p:sp>
        <p:nvSpPr>
          <p:cNvPr id="26" name="Title 1"/>
          <p:cNvSpPr txBox="1">
            <a:spLocks/>
          </p:cNvSpPr>
          <p:nvPr/>
        </p:nvSpPr>
        <p:spPr>
          <a:xfrm>
            <a:off x="5239675" y="1142465"/>
            <a:ext cx="3638492" cy="242728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smtClean="0">
                <a:solidFill>
                  <a:srgbClr val="000000"/>
                </a:solidFill>
                <a:latin typeface="Arial"/>
                <a:cs typeface="Arial"/>
              </a:rPr>
              <a:t>Test </a:t>
            </a:r>
            <a:r>
              <a:rPr lang="en-US" sz="2000" dirty="0" err="1" smtClean="0">
                <a:solidFill>
                  <a:srgbClr val="000000"/>
                </a:solidFill>
                <a:latin typeface="Arial"/>
                <a:cs typeface="Arial"/>
              </a:rPr>
              <a:t>automáticos</a:t>
            </a:r>
            <a:r>
              <a:rPr lang="en-US" sz="2000" dirty="0" smtClean="0">
                <a:solidFill>
                  <a:srgbClr val="000000"/>
                </a:solidFill>
                <a:latin typeface="Arial"/>
                <a:cs typeface="Arial"/>
              </a:rPr>
              <a:t> de UI </a:t>
            </a:r>
            <a:r>
              <a:rPr lang="en-US" sz="2000" dirty="0" err="1" smtClean="0">
                <a:solidFill>
                  <a:srgbClr val="000000"/>
                </a:solidFill>
                <a:latin typeface="Arial"/>
                <a:cs typeface="Arial"/>
              </a:rPr>
              <a:t>permiten</a:t>
            </a:r>
            <a:r>
              <a:rPr lang="en-US" sz="2000" dirty="0" smtClean="0">
                <a:solidFill>
                  <a:srgbClr val="000000"/>
                </a:solidFill>
                <a:latin typeface="Arial"/>
                <a:cs typeface="Arial"/>
              </a:rPr>
              <a:t> </a:t>
            </a:r>
            <a:r>
              <a:rPr lang="en-US" sz="2000" dirty="0" err="1" smtClean="0">
                <a:solidFill>
                  <a:srgbClr val="000000"/>
                </a:solidFill>
                <a:latin typeface="Arial"/>
                <a:cs typeface="Arial"/>
              </a:rPr>
              <a:t>asegurar</a:t>
            </a:r>
            <a:r>
              <a:rPr lang="en-US" sz="2000" dirty="0" smtClean="0">
                <a:solidFill>
                  <a:srgbClr val="000000"/>
                </a:solidFill>
                <a:latin typeface="Arial"/>
                <a:cs typeface="Arial"/>
              </a:rPr>
              <a:t>: </a:t>
            </a:r>
          </a:p>
          <a:p>
            <a:pPr algn="l"/>
            <a:endParaRPr lang="en-US" sz="900" dirty="0" smtClean="0">
              <a:solidFill>
                <a:srgbClr val="000000"/>
              </a:solidFill>
              <a:latin typeface="Arial"/>
              <a:cs typeface="Arial"/>
            </a:endParaRPr>
          </a:p>
          <a:p>
            <a:pPr marL="342900" indent="-342900" algn="l">
              <a:buFont typeface="Arial"/>
              <a:buChar char="•"/>
            </a:pPr>
            <a:r>
              <a:rPr lang="en-US" sz="2000" dirty="0" err="1" smtClean="0">
                <a:solidFill>
                  <a:srgbClr val="000000"/>
                </a:solidFill>
                <a:latin typeface="Arial"/>
                <a:cs typeface="Arial"/>
              </a:rPr>
              <a:t>Arranque</a:t>
            </a:r>
            <a:endParaRPr lang="en-US" sz="2000" dirty="0" smtClean="0">
              <a:solidFill>
                <a:srgbClr val="000000"/>
              </a:solidFill>
              <a:latin typeface="Arial"/>
              <a:cs typeface="Arial"/>
            </a:endParaRPr>
          </a:p>
          <a:p>
            <a:pPr marL="342900" indent="-342900" algn="l">
              <a:buFont typeface="Arial"/>
              <a:buChar char="•"/>
            </a:pPr>
            <a:r>
              <a:rPr lang="en-US" sz="2000" dirty="0" err="1" smtClean="0">
                <a:solidFill>
                  <a:srgbClr val="000000"/>
                </a:solidFill>
                <a:latin typeface="Arial"/>
                <a:cs typeface="Arial"/>
              </a:rPr>
              <a:t>Apariencia</a:t>
            </a:r>
            <a:endParaRPr lang="en-US" sz="2000" dirty="0">
              <a:solidFill>
                <a:srgbClr val="000000"/>
              </a:solidFill>
              <a:latin typeface="Arial"/>
              <a:cs typeface="Arial"/>
            </a:endParaRPr>
          </a:p>
          <a:p>
            <a:pPr marL="342900" indent="-342900" algn="l">
              <a:buFont typeface="Arial"/>
              <a:buChar char="•"/>
            </a:pPr>
            <a:r>
              <a:rPr lang="en-US" sz="2000" dirty="0" err="1" smtClean="0">
                <a:solidFill>
                  <a:srgbClr val="000000"/>
                </a:solidFill>
                <a:latin typeface="Arial"/>
                <a:cs typeface="Arial"/>
              </a:rPr>
              <a:t>Comportamiento</a:t>
            </a:r>
            <a:r>
              <a:rPr lang="en-US" sz="2000" dirty="0" smtClean="0">
                <a:solidFill>
                  <a:srgbClr val="000000"/>
                </a:solidFill>
                <a:latin typeface="Arial"/>
                <a:cs typeface="Arial"/>
              </a:rPr>
              <a:t/>
            </a:r>
            <a:br>
              <a:rPr lang="en-US" sz="2000" dirty="0" smtClean="0">
                <a:solidFill>
                  <a:srgbClr val="000000"/>
                </a:solidFill>
                <a:latin typeface="Arial"/>
                <a:cs typeface="Arial"/>
              </a:rPr>
            </a:br>
            <a:endParaRPr lang="en-US" sz="900" dirty="0" smtClean="0">
              <a:solidFill>
                <a:srgbClr val="000000"/>
              </a:solidFill>
              <a:latin typeface="Arial"/>
              <a:cs typeface="Arial"/>
            </a:endParaRPr>
          </a:p>
          <a:p>
            <a:pPr algn="l"/>
            <a:r>
              <a:rPr lang="en-US" sz="2000" dirty="0" err="1" smtClean="0">
                <a:solidFill>
                  <a:srgbClr val="000000"/>
                </a:solidFill>
                <a:latin typeface="Arial"/>
                <a:cs typeface="Arial"/>
              </a:rPr>
              <a:t>En</a:t>
            </a:r>
            <a:r>
              <a:rPr lang="en-US" sz="2000" dirty="0" smtClean="0">
                <a:solidFill>
                  <a:srgbClr val="000000"/>
                </a:solidFill>
                <a:latin typeface="Arial"/>
                <a:cs typeface="Arial"/>
              </a:rPr>
              <a:t> </a:t>
            </a:r>
            <a:r>
              <a:rPr lang="en-US" sz="2000" dirty="0" err="1" smtClean="0">
                <a:solidFill>
                  <a:srgbClr val="000000"/>
                </a:solidFill>
                <a:latin typeface="Arial"/>
                <a:cs typeface="Arial"/>
              </a:rPr>
              <a:t>distintos</a:t>
            </a:r>
            <a:r>
              <a:rPr lang="en-US" sz="2000" dirty="0" smtClean="0">
                <a:solidFill>
                  <a:srgbClr val="000000"/>
                </a:solidFill>
                <a:latin typeface="Arial"/>
                <a:cs typeface="Arial"/>
              </a:rPr>
              <a:t> </a:t>
            </a:r>
            <a:r>
              <a:rPr lang="en-US" sz="2000" dirty="0" err="1" smtClean="0">
                <a:solidFill>
                  <a:srgbClr val="000000"/>
                </a:solidFill>
                <a:latin typeface="Arial"/>
                <a:cs typeface="Arial"/>
              </a:rPr>
              <a:t>dispositivos</a:t>
            </a:r>
            <a:endParaRPr lang="en-US" sz="2000" dirty="0" smtClean="0">
              <a:solidFill>
                <a:srgbClr val="000000"/>
              </a:solidFill>
              <a:latin typeface="Arial"/>
              <a:cs typeface="Arial"/>
            </a:endParaRPr>
          </a:p>
        </p:txBody>
      </p:sp>
    </p:spTree>
    <p:extLst>
      <p:ext uri="{BB962C8B-B14F-4D97-AF65-F5344CB8AC3E}">
        <p14:creationId xmlns:p14="http://schemas.microsoft.com/office/powerpoint/2010/main" val="113742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1"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6" grpId="0"/>
      <p:bldP spid="2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DEMO</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Segoe UI" panose="020B0502040204020203" pitchFamily="34" charset="0"/>
                <a:cs typeface="Segoe UI" panose="020B0502040204020203" pitchFamily="34" charset="0"/>
              </a:rPr>
              <a:t>App Xamarin y test </a:t>
            </a:r>
            <a:r>
              <a:rPr lang="en-US" i="1" dirty="0" err="1" smtClean="0">
                <a:latin typeface="Segoe UI" panose="020B0502040204020203" pitchFamily="34" charset="0"/>
                <a:cs typeface="Segoe UI" panose="020B0502040204020203" pitchFamily="34" charset="0"/>
              </a:rPr>
              <a:t>unitarios</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7815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Microsoft MVP Windows Platform Development</a:t>
            </a:r>
          </a:p>
          <a:p>
            <a:r>
              <a:rPr lang="en-US" sz="2400" dirty="0" smtClean="0">
                <a:solidFill>
                  <a:schemeClr val="accent1">
                    <a:lumMod val="50000"/>
                  </a:schemeClr>
                </a:solidFill>
              </a:rPr>
              <a:t>Software Developer at Plain Concepts</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fontScale="77500" lnSpcReduction="20000"/>
          </a:bodyPr>
          <a:lstStyle/>
          <a:p>
            <a:pPr>
              <a:lnSpc>
                <a:spcPct val="120000"/>
              </a:lnSpc>
            </a:pPr>
            <a:r>
              <a:rPr lang="en-US" dirty="0" err="1" smtClean="0">
                <a:solidFill>
                  <a:schemeClr val="bg1">
                    <a:lumMod val="50000"/>
                  </a:schemeClr>
                </a:solidFill>
              </a:rPr>
              <a:t>Crear</a:t>
            </a:r>
            <a:r>
              <a:rPr lang="en-US" dirty="0" smtClean="0">
                <a:solidFill>
                  <a:schemeClr val="bg1">
                    <a:lumMod val="50000"/>
                  </a:schemeClr>
                </a:solidFill>
              </a:rPr>
              <a:t> tests </a:t>
            </a:r>
            <a:r>
              <a:rPr lang="en-US" dirty="0" err="1" smtClean="0">
                <a:solidFill>
                  <a:schemeClr val="bg1">
                    <a:lumMod val="50000"/>
                  </a:schemeClr>
                </a:solidFill>
              </a:rPr>
              <a:t>automáticos</a:t>
            </a:r>
            <a:r>
              <a:rPr lang="en-US" dirty="0" smtClean="0">
                <a:solidFill>
                  <a:schemeClr val="bg1">
                    <a:lumMod val="50000"/>
                  </a:schemeClr>
                </a:solidFill>
              </a:rPr>
              <a:t> de la </a:t>
            </a:r>
            <a:r>
              <a:rPr lang="en-US" dirty="0" err="1" smtClean="0">
                <a:solidFill>
                  <a:schemeClr val="bg1">
                    <a:lumMod val="50000"/>
                  </a:schemeClr>
                </a:solidFill>
              </a:rPr>
              <a:t>interfaz</a:t>
            </a:r>
            <a:r>
              <a:rPr lang="en-US" dirty="0" smtClean="0">
                <a:solidFill>
                  <a:schemeClr val="bg1">
                    <a:lumMod val="50000"/>
                  </a:schemeClr>
                </a:solidFill>
              </a:rPr>
              <a:t> de </a:t>
            </a:r>
            <a:r>
              <a:rPr lang="en-US" dirty="0" err="1" smtClean="0">
                <a:solidFill>
                  <a:schemeClr val="bg1">
                    <a:lumMod val="50000"/>
                  </a:schemeClr>
                </a:solidFill>
              </a:rPr>
              <a:t>usuarios</a:t>
            </a:r>
            <a:r>
              <a:rPr lang="en-US" dirty="0" smtClean="0">
                <a:solidFill>
                  <a:schemeClr val="bg1">
                    <a:lumMod val="50000"/>
                  </a:schemeClr>
                </a:solidFill>
              </a:rPr>
              <a:t> </a:t>
            </a:r>
            <a:r>
              <a:rPr lang="en-US" dirty="0" err="1" smtClean="0">
                <a:solidFill>
                  <a:schemeClr val="bg1">
                    <a:lumMod val="50000"/>
                  </a:schemeClr>
                </a:solidFill>
              </a:rPr>
              <a:t>en</a:t>
            </a:r>
            <a:r>
              <a:rPr lang="en-US" dirty="0" smtClean="0">
                <a:solidFill>
                  <a:schemeClr val="bg1">
                    <a:lumMod val="50000"/>
                  </a:schemeClr>
                </a:solidFill>
              </a:rPr>
              <a:t> C#</a:t>
            </a:r>
          </a:p>
          <a:p>
            <a:pPr>
              <a:lnSpc>
                <a:spcPct val="120000"/>
              </a:lnSpc>
            </a:pPr>
            <a:r>
              <a:rPr lang="en-US" dirty="0" smtClean="0">
                <a:solidFill>
                  <a:schemeClr val="bg1">
                    <a:lumMod val="50000"/>
                  </a:schemeClr>
                </a:solidFill>
              </a:rPr>
              <a:t>Se </a:t>
            </a:r>
            <a:r>
              <a:rPr lang="en-US" dirty="0" err="1" smtClean="0">
                <a:solidFill>
                  <a:schemeClr val="bg1">
                    <a:lumMod val="50000"/>
                  </a:schemeClr>
                </a:solidFill>
              </a:rPr>
              <a:t>pueden</a:t>
            </a:r>
            <a:r>
              <a:rPr lang="en-US" dirty="0" smtClean="0">
                <a:solidFill>
                  <a:schemeClr val="bg1">
                    <a:lumMod val="50000"/>
                  </a:schemeClr>
                </a:solidFill>
              </a:rPr>
              <a:t> corer </a:t>
            </a:r>
            <a:r>
              <a:rPr lang="en-US" dirty="0" err="1" smtClean="0">
                <a:solidFill>
                  <a:schemeClr val="bg1">
                    <a:lumMod val="50000"/>
                  </a:schemeClr>
                </a:solidFill>
              </a:rPr>
              <a:t>directamente</a:t>
            </a:r>
            <a:r>
              <a:rPr lang="en-US" dirty="0" smtClean="0">
                <a:solidFill>
                  <a:schemeClr val="bg1">
                    <a:lumMod val="50000"/>
                  </a:schemeClr>
                </a:solidFill>
              </a:rPr>
              <a:t> </a:t>
            </a:r>
            <a:r>
              <a:rPr lang="en-US" dirty="0" err="1" smtClean="0">
                <a:solidFill>
                  <a:schemeClr val="bg1">
                    <a:lumMod val="50000"/>
                  </a:schemeClr>
                </a:solidFill>
              </a:rPr>
              <a:t>desde</a:t>
            </a:r>
            <a:r>
              <a:rPr lang="en-US" dirty="0" smtClean="0">
                <a:solidFill>
                  <a:schemeClr val="bg1">
                    <a:lumMod val="50000"/>
                  </a:schemeClr>
                </a:solidFill>
              </a:rPr>
              <a:t> Visual Studio o Xamarin Studio</a:t>
            </a:r>
          </a:p>
          <a:p>
            <a:pPr>
              <a:lnSpc>
                <a:spcPct val="120000"/>
              </a:lnSpc>
            </a:pPr>
            <a:r>
              <a:rPr lang="en-US" dirty="0" smtClean="0">
                <a:solidFill>
                  <a:schemeClr val="bg1">
                    <a:lumMod val="50000"/>
                  </a:schemeClr>
                </a:solidFill>
              </a:rPr>
              <a:t>Se </a:t>
            </a:r>
            <a:r>
              <a:rPr lang="en-US" dirty="0" err="1" smtClean="0">
                <a:solidFill>
                  <a:schemeClr val="bg1">
                    <a:lumMod val="50000"/>
                  </a:schemeClr>
                </a:solidFill>
              </a:rPr>
              <a:t>pueden</a:t>
            </a:r>
            <a:r>
              <a:rPr lang="en-US" dirty="0" smtClean="0">
                <a:solidFill>
                  <a:schemeClr val="bg1">
                    <a:lumMod val="50000"/>
                  </a:schemeClr>
                </a:solidFill>
              </a:rPr>
              <a:t> </a:t>
            </a:r>
            <a:r>
              <a:rPr lang="en-US" dirty="0" err="1" smtClean="0">
                <a:solidFill>
                  <a:schemeClr val="bg1">
                    <a:lumMod val="50000"/>
                  </a:schemeClr>
                </a:solidFill>
              </a:rPr>
              <a:t>usar</a:t>
            </a:r>
            <a:r>
              <a:rPr lang="en-US" dirty="0" smtClean="0">
                <a:solidFill>
                  <a:schemeClr val="bg1">
                    <a:lumMod val="50000"/>
                  </a:schemeClr>
                </a:solidFill>
              </a:rPr>
              <a:t> </a:t>
            </a:r>
            <a:r>
              <a:rPr lang="en-US" dirty="0" err="1" smtClean="0">
                <a:solidFill>
                  <a:schemeClr val="bg1">
                    <a:lumMod val="50000"/>
                  </a:schemeClr>
                </a:solidFill>
              </a:rPr>
              <a:t>simuladores</a:t>
            </a:r>
            <a:endParaRPr lang="en-US" dirty="0" smtClean="0">
              <a:solidFill>
                <a:schemeClr val="bg1">
                  <a:lumMod val="50000"/>
                </a:schemeClr>
              </a:solidFill>
            </a:endParaRPr>
          </a:p>
          <a:p>
            <a:pPr>
              <a:lnSpc>
                <a:spcPct val="120000"/>
              </a:lnSpc>
            </a:pPr>
            <a:r>
              <a:rPr lang="en-US" dirty="0" err="1" smtClean="0">
                <a:solidFill>
                  <a:schemeClr val="bg1">
                    <a:lumMod val="50000"/>
                  </a:schemeClr>
                </a:solidFill>
              </a:rPr>
              <a:t>Funciona</a:t>
            </a:r>
            <a:r>
              <a:rPr lang="en-US" dirty="0" smtClean="0">
                <a:solidFill>
                  <a:schemeClr val="bg1">
                    <a:lumMod val="50000"/>
                  </a:schemeClr>
                </a:solidFill>
              </a:rPr>
              <a:t> con apps: </a:t>
            </a:r>
            <a:r>
              <a:rPr lang="en-US" dirty="0" err="1" smtClean="0">
                <a:solidFill>
                  <a:schemeClr val="bg1">
                    <a:lumMod val="50000"/>
                  </a:schemeClr>
                </a:solidFill>
              </a:rPr>
              <a:t>Nativas</a:t>
            </a:r>
            <a:r>
              <a:rPr lang="en-US" dirty="0" smtClean="0">
                <a:solidFill>
                  <a:schemeClr val="bg1">
                    <a:lumMod val="50000"/>
                  </a:schemeClr>
                </a:solidFill>
              </a:rPr>
              <a:t>, </a:t>
            </a:r>
            <a:r>
              <a:rPr lang="en-US" dirty="0" err="1" smtClean="0">
                <a:solidFill>
                  <a:schemeClr val="bg1">
                    <a:lumMod val="50000"/>
                  </a:schemeClr>
                </a:solidFill>
              </a:rPr>
              <a:t>Híbridas</a:t>
            </a:r>
            <a:r>
              <a:rPr lang="en-US" dirty="0" smtClean="0">
                <a:solidFill>
                  <a:schemeClr val="bg1">
                    <a:lumMod val="50000"/>
                  </a:schemeClr>
                </a:solidFill>
              </a:rPr>
              <a:t> o Xamarin</a:t>
            </a:r>
          </a:p>
          <a:p>
            <a:pPr>
              <a:lnSpc>
                <a:spcPct val="120000"/>
              </a:lnSpc>
            </a:pPr>
            <a:r>
              <a:rPr lang="en-US" dirty="0" smtClean="0">
                <a:solidFill>
                  <a:schemeClr val="bg1">
                    <a:lumMod val="50000"/>
                  </a:schemeClr>
                </a:solidFill>
              </a:rPr>
              <a:t>Se </a:t>
            </a:r>
            <a:r>
              <a:rPr lang="en-US" dirty="0" err="1" smtClean="0">
                <a:solidFill>
                  <a:schemeClr val="bg1">
                    <a:lumMod val="50000"/>
                  </a:schemeClr>
                </a:solidFill>
              </a:rPr>
              <a:t>pueden</a:t>
            </a:r>
            <a:r>
              <a:rPr lang="en-US" dirty="0" smtClean="0">
                <a:solidFill>
                  <a:schemeClr val="bg1">
                    <a:lumMod val="50000"/>
                  </a:schemeClr>
                </a:solidFill>
              </a:rPr>
              <a:t> </a:t>
            </a:r>
            <a:r>
              <a:rPr lang="en-US" dirty="0" err="1" smtClean="0">
                <a:solidFill>
                  <a:schemeClr val="bg1">
                    <a:lumMod val="50000"/>
                  </a:schemeClr>
                </a:solidFill>
              </a:rPr>
              <a:t>subir</a:t>
            </a:r>
            <a:r>
              <a:rPr lang="en-US" dirty="0" smtClean="0">
                <a:solidFill>
                  <a:schemeClr val="bg1">
                    <a:lumMod val="50000"/>
                  </a:schemeClr>
                </a:solidFill>
              </a:rPr>
              <a:t> a Test Cloud</a:t>
            </a:r>
            <a:endParaRPr lang="en-US" dirty="0">
              <a:solidFill>
                <a:schemeClr val="bg1">
                  <a:lumMod val="50000"/>
                </a:schemeClr>
              </a:solidFill>
            </a:endParaRPr>
          </a:p>
        </p:txBody>
      </p:sp>
      <p:pic>
        <p:nvPicPr>
          <p:cNvPr id="97" name="pasted-image.png"/>
          <p:cNvPicPr/>
          <p:nvPr/>
        </p:nvPicPr>
        <p:blipFill>
          <a:blip r:embed="rId3">
            <a:extLst/>
          </a:blip>
          <a:stretch>
            <a:fillRect/>
          </a:stretch>
        </p:blipFill>
        <p:spPr>
          <a:xfrm>
            <a:off x="4433786" y="1135476"/>
            <a:ext cx="4643438" cy="3286125"/>
          </a:xfrm>
          <a:prstGeom prst="rect">
            <a:avLst/>
          </a:prstGeom>
          <a:ln w="12700">
            <a:miter lim="400000"/>
          </a:ln>
        </p:spPr>
      </p:pic>
      <p:sp>
        <p:nvSpPr>
          <p:cNvPr id="2" name="Title 1"/>
          <p:cNvSpPr>
            <a:spLocks noGrp="1"/>
          </p:cNvSpPr>
          <p:nvPr>
            <p:ph type="title"/>
          </p:nvPr>
        </p:nvSpPr>
        <p:spPr/>
        <p:txBody>
          <a:bodyPr>
            <a:normAutofit/>
          </a:bodyPr>
          <a:lstStyle/>
          <a:p>
            <a:r>
              <a:rPr lang="en-US" b="1" dirty="0" smtClean="0">
                <a:solidFill>
                  <a:schemeClr val="tx1"/>
                </a:solidFill>
              </a:rPr>
              <a:t>INTRODUCCIÓN A </a:t>
            </a:r>
            <a:r>
              <a:rPr lang="en-US" b="1" dirty="0" smtClean="0"/>
              <a:t>XAMARIN.UITEST</a:t>
            </a:r>
            <a:endParaRPr lang="en-US" b="1" dirty="0"/>
          </a:p>
        </p:txBody>
      </p:sp>
    </p:spTree>
    <p:extLst>
      <p:ext uri="{BB962C8B-B14F-4D97-AF65-F5344CB8AC3E}">
        <p14:creationId xmlns:p14="http://schemas.microsoft.com/office/powerpoint/2010/main" val="23098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01930" y="217134"/>
            <a:ext cx="9128140" cy="674749"/>
          </a:xfrm>
        </p:spPr>
        <p:txBody>
          <a:bodyPr>
            <a:noAutofit/>
          </a:bodyPr>
          <a:lstStyle/>
          <a:p>
            <a:pPr algn="l"/>
            <a:r>
              <a:rPr lang="en-US" sz="2700" b="1" dirty="0" smtClean="0">
                <a:solidFill>
                  <a:schemeClr val="accent2"/>
                </a:solidFill>
                <a:latin typeface="Segoe UI" charset="0"/>
                <a:cs typeface="Segoe UI" charset="0"/>
              </a:rPr>
              <a:t>XAMARIN</a:t>
            </a:r>
            <a:r>
              <a:rPr lang="en-US" sz="2700" b="1" dirty="0" smtClean="0">
                <a:latin typeface="Segoe UI" charset="0"/>
                <a:cs typeface="Segoe UI" charset="0"/>
              </a:rPr>
              <a:t> TEST CLOUD</a:t>
            </a:r>
            <a:endParaRPr lang="en-US" sz="2700" b="1" dirty="0"/>
          </a:p>
        </p:txBody>
      </p:sp>
      <p:sp>
        <p:nvSpPr>
          <p:cNvPr id="24" name="Rectangle 23"/>
          <p:cNvSpPr/>
          <p:nvPr/>
        </p:nvSpPr>
        <p:spPr>
          <a:xfrm>
            <a:off x="1" y="4404076"/>
            <a:ext cx="4221131" cy="65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022" y="737929"/>
            <a:ext cx="7962701" cy="5238169"/>
          </a:xfrm>
          <a:prstGeom prst="rect">
            <a:avLst/>
          </a:prstGeom>
        </p:spPr>
      </p:pic>
    </p:spTree>
    <p:extLst>
      <p:ext uri="{BB962C8B-B14F-4D97-AF65-F5344CB8AC3E}">
        <p14:creationId xmlns:p14="http://schemas.microsoft.com/office/powerpoint/2010/main" val="112301853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sted-image.pdf"/>
          <p:cNvPicPr/>
          <p:nvPr/>
        </p:nvPicPr>
        <p:blipFill>
          <a:blip r:embed="rId3">
            <a:extLst/>
          </a:blip>
          <a:stretch>
            <a:fillRect/>
          </a:stretch>
        </p:blipFill>
        <p:spPr>
          <a:xfrm>
            <a:off x="1066800" y="1123950"/>
            <a:ext cx="7162800" cy="3048000"/>
          </a:xfrm>
          <a:prstGeom prst="rect">
            <a:avLst/>
          </a:prstGeom>
          <a:noFill/>
          <a:ln w="3175">
            <a:miter lim="400000"/>
          </a:ln>
        </p:spPr>
      </p:pic>
    </p:spTree>
    <p:extLst>
      <p:ext uri="{BB962C8B-B14F-4D97-AF65-F5344CB8AC3E}">
        <p14:creationId xmlns:p14="http://schemas.microsoft.com/office/powerpoint/2010/main" val="309943858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DEMO</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Segoe UI" panose="020B0502040204020203" pitchFamily="34" charset="0"/>
                <a:cs typeface="Segoe UI" panose="020B0502040204020203" pitchFamily="34" charset="0"/>
              </a:rPr>
              <a:t>Xamarin </a:t>
            </a:r>
            <a:r>
              <a:rPr lang="en-US" i="1" dirty="0" err="1" smtClean="0">
                <a:latin typeface="Segoe UI" panose="020B0502040204020203" pitchFamily="34" charset="0"/>
                <a:cs typeface="Segoe UI" panose="020B0502040204020203" pitchFamily="34" charset="0"/>
              </a:rPr>
              <a:t>UITest</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1177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¿INTEGRACIÓN </a:t>
            </a:r>
            <a:r>
              <a:rPr lang="en-US" dirty="0" smtClean="0">
                <a:solidFill>
                  <a:schemeClr val="accent2"/>
                </a:solidFill>
                <a:latin typeface="Segoe UI" panose="020B0502040204020203" pitchFamily="34" charset="0"/>
                <a:cs typeface="Segoe UI" panose="020B0502040204020203" pitchFamily="34" charset="0"/>
              </a:rPr>
              <a:t>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a:t>
            </a:r>
            <a:r>
              <a:rPr lang="en-US" sz="1400" dirty="0" err="1" smtClean="0"/>
              <a:t>Qué</a:t>
            </a:r>
            <a:r>
              <a:rPr lang="en-US" sz="1400" dirty="0" smtClean="0"/>
              <a:t> </a:t>
            </a:r>
            <a:r>
              <a:rPr lang="en-US" sz="1400" dirty="0" err="1" smtClean="0"/>
              <a:t>es</a:t>
            </a:r>
            <a:r>
              <a:rPr lang="en-US" sz="1400" dirty="0" smtClean="0"/>
              <a:t>?</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33350"/>
            <a:ext cx="2984173" cy="4461013"/>
          </a:xfrm>
          <a:prstGeom prst="rect">
            <a:avLst/>
          </a:prstGeom>
        </p:spPr>
      </p:pic>
      <p:sp>
        <p:nvSpPr>
          <p:cNvPr id="6" name="Rectangle 2"/>
          <p:cNvSpPr/>
          <p:nvPr/>
        </p:nvSpPr>
        <p:spPr>
          <a:xfrm>
            <a:off x="348136" y="962159"/>
            <a:ext cx="5290663" cy="3046988"/>
          </a:xfrm>
          <a:prstGeom prst="rect">
            <a:avLst/>
          </a:prstGeom>
        </p:spPr>
        <p:txBody>
          <a:bodyPr wrap="square">
            <a:spAutoFit/>
          </a:bodyPr>
          <a:lstStyle/>
          <a:p>
            <a:r>
              <a:rPr lang="en-US" sz="2400" dirty="0" smtClean="0">
                <a:solidFill>
                  <a:srgbClr val="595959"/>
                </a:solidFill>
                <a:latin typeface="Helvetica Light"/>
                <a:cs typeface="Helvetica Light"/>
              </a:rPr>
              <a:t>La </a:t>
            </a:r>
            <a:r>
              <a:rPr lang="en-US" sz="2400" b="1" dirty="0" err="1" smtClean="0">
                <a:solidFill>
                  <a:srgbClr val="595959"/>
                </a:solidFill>
                <a:latin typeface="Helvetica Light"/>
                <a:cs typeface="Helvetica Light"/>
              </a:rPr>
              <a:t>integración</a:t>
            </a:r>
            <a:r>
              <a:rPr lang="en-US" sz="2400" b="1" dirty="0" smtClean="0">
                <a:solidFill>
                  <a:srgbClr val="595959"/>
                </a:solidFill>
                <a:latin typeface="Helvetica Light"/>
                <a:cs typeface="Helvetica Light"/>
              </a:rPr>
              <a:t> continua </a:t>
            </a:r>
            <a:r>
              <a:rPr lang="en-US" sz="2400" dirty="0" err="1" smtClean="0">
                <a:solidFill>
                  <a:srgbClr val="595959"/>
                </a:solidFill>
                <a:latin typeface="Helvetica Light"/>
                <a:cs typeface="Helvetica Light"/>
              </a:rPr>
              <a:t>consiste</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en</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hacer</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integraciones</a:t>
            </a:r>
            <a:r>
              <a:rPr lang="en-US" sz="2400"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automáticas</a:t>
            </a:r>
            <a:r>
              <a:rPr lang="en-US" sz="2400" dirty="0" smtClean="0">
                <a:solidFill>
                  <a:srgbClr val="595959"/>
                </a:solidFill>
                <a:latin typeface="Helvetica Light"/>
                <a:cs typeface="Helvetica Light"/>
              </a:rPr>
              <a:t> de un Proyecto lo </a:t>
            </a:r>
            <a:r>
              <a:rPr lang="en-US" sz="2400" dirty="0" err="1" smtClean="0">
                <a:solidFill>
                  <a:srgbClr val="595959"/>
                </a:solidFill>
                <a:latin typeface="Helvetica Light"/>
                <a:cs typeface="Helvetica Light"/>
              </a:rPr>
              <a:t>más</a:t>
            </a:r>
            <a:r>
              <a:rPr lang="en-US" sz="2400" dirty="0" smtClean="0">
                <a:solidFill>
                  <a:srgbClr val="595959"/>
                </a:solidFill>
                <a:latin typeface="Helvetica Light"/>
                <a:cs typeface="Helvetica Light"/>
              </a:rPr>
              <a:t> a menudo possible para </a:t>
            </a:r>
            <a:r>
              <a:rPr lang="en-US" sz="2400" dirty="0" err="1" smtClean="0">
                <a:solidFill>
                  <a:srgbClr val="595959"/>
                </a:solidFill>
                <a:latin typeface="Helvetica Light"/>
                <a:cs typeface="Helvetica Light"/>
              </a:rPr>
              <a:t>así</a:t>
            </a:r>
            <a:r>
              <a:rPr lang="en-US" sz="2400" dirty="0" smtClean="0">
                <a:solidFill>
                  <a:srgbClr val="595959"/>
                </a:solidFill>
                <a:latin typeface="Helvetica Light"/>
                <a:cs typeface="Helvetica Light"/>
              </a:rPr>
              <a:t> detector </a:t>
            </a:r>
            <a:r>
              <a:rPr lang="en-US" sz="2400" dirty="0" err="1" smtClean="0">
                <a:solidFill>
                  <a:srgbClr val="595959"/>
                </a:solidFill>
                <a:latin typeface="Helvetica Light"/>
                <a:cs typeface="Helvetica Light"/>
              </a:rPr>
              <a:t>fallos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cuantos</a:t>
            </a:r>
            <a:r>
              <a:rPr lang="en-US" sz="2400" dirty="0" smtClean="0">
                <a:solidFill>
                  <a:srgbClr val="595959"/>
                </a:solidFill>
                <a:latin typeface="Helvetica Light"/>
                <a:cs typeface="Helvetica Light"/>
              </a:rPr>
              <a:t> antes.</a:t>
            </a:r>
          </a:p>
          <a:p>
            <a:r>
              <a:rPr lang="en-US" sz="2400" dirty="0" err="1" smtClean="0">
                <a:solidFill>
                  <a:srgbClr val="595959"/>
                </a:solidFill>
                <a:latin typeface="Helvetica Light"/>
                <a:cs typeface="Helvetica Light"/>
              </a:rPr>
              <a:t>Entendemos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por</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integración</a:t>
            </a:r>
            <a:r>
              <a:rPr lang="en-US" sz="2400" dirty="0" smtClean="0">
                <a:solidFill>
                  <a:srgbClr val="595959"/>
                </a:solidFill>
                <a:latin typeface="Helvetica Light"/>
                <a:cs typeface="Helvetica Light"/>
              </a:rPr>
              <a:t> la </a:t>
            </a:r>
            <a:r>
              <a:rPr lang="en-US" sz="2400" b="1" dirty="0" err="1" smtClean="0">
                <a:solidFill>
                  <a:srgbClr val="595959"/>
                </a:solidFill>
                <a:latin typeface="Helvetica Light"/>
                <a:cs typeface="Helvetica Light"/>
              </a:rPr>
              <a:t>compilación</a:t>
            </a:r>
            <a:r>
              <a:rPr lang="en-US" sz="2400" dirty="0" smtClean="0">
                <a:solidFill>
                  <a:srgbClr val="595959"/>
                </a:solidFill>
                <a:latin typeface="Helvetica Light"/>
                <a:cs typeface="Helvetica Light"/>
              </a:rPr>
              <a:t> y </a:t>
            </a:r>
            <a:r>
              <a:rPr lang="en-US" sz="2400" dirty="0" err="1" smtClean="0">
                <a:solidFill>
                  <a:srgbClr val="595959"/>
                </a:solidFill>
                <a:latin typeface="Helvetica Light"/>
                <a:cs typeface="Helvetica Light"/>
              </a:rPr>
              <a:t>ejecución</a:t>
            </a:r>
            <a:r>
              <a:rPr lang="en-US" sz="2400" dirty="0" smtClean="0">
                <a:solidFill>
                  <a:srgbClr val="595959"/>
                </a:solidFill>
                <a:latin typeface="Helvetica Light"/>
                <a:cs typeface="Helvetica Light"/>
              </a:rPr>
              <a:t> de </a:t>
            </a:r>
            <a:r>
              <a:rPr lang="en-US" sz="2400" b="1" dirty="0" err="1" smtClean="0">
                <a:solidFill>
                  <a:srgbClr val="595959"/>
                </a:solidFill>
                <a:latin typeface="Helvetica Light"/>
                <a:cs typeface="Helvetica Light"/>
              </a:rPr>
              <a:t>pruebas</a:t>
            </a:r>
            <a:r>
              <a:rPr lang="en-US" sz="2400" dirty="0" smtClean="0">
                <a:solidFill>
                  <a:srgbClr val="595959"/>
                </a:solidFill>
                <a:latin typeface="Helvetica Light"/>
                <a:cs typeface="Helvetica Light"/>
              </a:rPr>
              <a:t>.</a:t>
            </a:r>
            <a:endParaRPr lang="en-US" sz="2400" dirty="0">
              <a:solidFill>
                <a:srgbClr val="595959"/>
              </a:solidFill>
              <a:latin typeface="Helvetica Light"/>
              <a:cs typeface="Helvetica Light"/>
            </a:endParaRPr>
          </a:p>
        </p:txBody>
      </p:sp>
      <p:sp>
        <p:nvSpPr>
          <p:cNvPr id="8" name="Rectangle 2"/>
          <p:cNvSpPr/>
          <p:nvPr/>
        </p:nvSpPr>
        <p:spPr>
          <a:xfrm>
            <a:off x="348137" y="4225031"/>
            <a:ext cx="1371599" cy="369332"/>
          </a:xfrm>
          <a:prstGeom prst="rect">
            <a:avLst/>
          </a:prstGeom>
        </p:spPr>
        <p:txBody>
          <a:bodyPr wrap="square">
            <a:spAutoFit/>
          </a:bodyPr>
          <a:lstStyle/>
          <a:p>
            <a:r>
              <a:rPr lang="en-US" dirty="0" smtClean="0">
                <a:solidFill>
                  <a:srgbClr val="595959"/>
                </a:solidFill>
                <a:latin typeface="Helvetica Light"/>
                <a:cs typeface="Helvetica Light"/>
              </a:rPr>
              <a:t>Wikipedia</a:t>
            </a:r>
            <a:endParaRPr lang="en-US" dirty="0">
              <a:solidFill>
                <a:srgbClr val="595959"/>
              </a:solidFill>
              <a:latin typeface="Helvetica Light"/>
              <a:cs typeface="Helvetica Light"/>
            </a:endParaRPr>
          </a:p>
        </p:txBody>
      </p:sp>
    </p:spTree>
    <p:extLst>
      <p:ext uri="{BB962C8B-B14F-4D97-AF65-F5344CB8AC3E}">
        <p14:creationId xmlns:p14="http://schemas.microsoft.com/office/powerpoint/2010/main" val="25634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INTEGRACIÓN </a:t>
            </a:r>
            <a:r>
              <a:rPr lang="en-US" dirty="0" smtClean="0">
                <a:solidFill>
                  <a:schemeClr val="accent2"/>
                </a:solidFill>
                <a:latin typeface="Segoe UI" panose="020B0502040204020203" pitchFamily="34" charset="0"/>
                <a:cs typeface="Segoe UI" panose="020B0502040204020203" pitchFamily="34" charset="0"/>
              </a:rPr>
              <a:t>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Workflow</a:t>
            </a:r>
            <a:endParaRPr lang="en-US" sz="1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486150"/>
            <a:ext cx="1524170" cy="152417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15" y="3333750"/>
            <a:ext cx="1447970" cy="1447970"/>
          </a:xfrm>
          <a:prstGeom prst="rect">
            <a:avLst/>
          </a:prstGeom>
        </p:spPr>
      </p:pic>
      <p:sp>
        <p:nvSpPr>
          <p:cNvPr id="8" name="Rectángulo 7"/>
          <p:cNvSpPr/>
          <p:nvPr/>
        </p:nvSpPr>
        <p:spPr>
          <a:xfrm>
            <a:off x="1314342" y="1060100"/>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9" name="Rectángulo 8"/>
          <p:cNvSpPr/>
          <p:nvPr/>
        </p:nvSpPr>
        <p:spPr>
          <a:xfrm>
            <a:off x="5822515" y="1060100"/>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0" name="Rectángulo 9"/>
          <p:cNvSpPr/>
          <p:nvPr/>
        </p:nvSpPr>
        <p:spPr>
          <a:xfrm>
            <a:off x="1479115" y="1822100"/>
            <a:ext cx="1828800" cy="12830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1" name="Rectángulo 10"/>
          <p:cNvSpPr/>
          <p:nvPr/>
        </p:nvSpPr>
        <p:spPr>
          <a:xfrm>
            <a:off x="5990530" y="3495284"/>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2" name="Rectángulo 11"/>
          <p:cNvSpPr/>
          <p:nvPr/>
        </p:nvSpPr>
        <p:spPr>
          <a:xfrm>
            <a:off x="6142930" y="3647684"/>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3" name="Flecha derecha 12"/>
          <p:cNvSpPr/>
          <p:nvPr/>
        </p:nvSpPr>
        <p:spPr>
          <a:xfrm>
            <a:off x="3479172" y="1669700"/>
            <a:ext cx="2343343" cy="368650"/>
          </a:xfrm>
          <a:prstGeom prst="righ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2">
                  <a:lumMod val="10000"/>
                </a:schemeClr>
              </a:solidFill>
            </a:endParaRPr>
          </a:p>
        </p:txBody>
      </p:sp>
      <p:sp>
        <p:nvSpPr>
          <p:cNvPr id="14" name="Flecha izquierda 13"/>
          <p:cNvSpPr/>
          <p:nvPr/>
        </p:nvSpPr>
        <p:spPr>
          <a:xfrm>
            <a:off x="2774515" y="3647684"/>
            <a:ext cx="2895600" cy="410051"/>
          </a:xfrm>
          <a:prstGeom prst="lef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5" name="Flecha abajo 14"/>
          <p:cNvSpPr/>
          <p:nvPr/>
        </p:nvSpPr>
        <p:spPr>
          <a:xfrm>
            <a:off x="6736915" y="3224930"/>
            <a:ext cx="457200" cy="422754"/>
          </a:xfrm>
          <a:prstGeom prst="down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6" name="Text Placeholder 8"/>
          <p:cNvSpPr>
            <a:spLocks noGrp="1"/>
          </p:cNvSpPr>
          <p:nvPr>
            <p:ph type="body" sz="quarter" idx="4294967295"/>
          </p:nvPr>
        </p:nvSpPr>
        <p:spPr>
          <a:xfrm>
            <a:off x="6365344" y="3752935"/>
            <a:ext cx="1362171" cy="304800"/>
          </a:xfrm>
          <a:prstGeom prst="rect">
            <a:avLst/>
          </a:prstGeom>
        </p:spPr>
        <p:txBody>
          <a:bodyPr/>
          <a:lstStyle/>
          <a:p>
            <a:pPr marL="0" indent="0">
              <a:buNone/>
            </a:pPr>
            <a:r>
              <a:rPr lang="en-US" sz="2000" dirty="0" err="1" smtClean="0">
                <a:solidFill>
                  <a:schemeClr val="bg1"/>
                </a:solidFill>
              </a:rPr>
              <a:t>Resultados</a:t>
            </a:r>
            <a:endParaRPr lang="en-US" sz="1400" dirty="0">
              <a:solidFill>
                <a:schemeClr val="bg1"/>
              </a:solidFill>
            </a:endParaRPr>
          </a:p>
        </p:txBody>
      </p:sp>
      <p:sp>
        <p:nvSpPr>
          <p:cNvPr id="17" name="Text Placeholder 8"/>
          <p:cNvSpPr>
            <a:spLocks noGrp="1"/>
          </p:cNvSpPr>
          <p:nvPr>
            <p:ph type="body" sz="quarter" idx="4294967295"/>
          </p:nvPr>
        </p:nvSpPr>
        <p:spPr>
          <a:xfrm>
            <a:off x="1479115" y="1117908"/>
            <a:ext cx="1828800" cy="551791"/>
          </a:xfrm>
          <a:prstGeom prst="rect">
            <a:avLst/>
          </a:prstGeom>
        </p:spPr>
        <p:txBody>
          <a:bodyPr/>
          <a:lstStyle/>
          <a:p>
            <a:pPr marL="0" indent="0">
              <a:buNone/>
            </a:pPr>
            <a:r>
              <a:rPr lang="en-US" sz="2000" dirty="0" err="1" smtClean="0">
                <a:solidFill>
                  <a:schemeClr val="bg1"/>
                </a:solidFill>
              </a:rPr>
              <a:t>Repositorio</a:t>
            </a:r>
            <a:r>
              <a:rPr lang="en-US" sz="2000" dirty="0" smtClean="0">
                <a:solidFill>
                  <a:schemeClr val="bg1"/>
                </a:solidFill>
              </a:rPr>
              <a:t> de </a:t>
            </a:r>
            <a:r>
              <a:rPr lang="en-US" sz="2000" dirty="0" err="1" smtClean="0">
                <a:solidFill>
                  <a:schemeClr val="bg1"/>
                </a:solidFill>
              </a:rPr>
              <a:t>código</a:t>
            </a:r>
            <a:endParaRPr lang="en-US" sz="1400" dirty="0">
              <a:solidFill>
                <a:schemeClr val="bg1"/>
              </a:solidFill>
            </a:endParaRPr>
          </a:p>
        </p:txBody>
      </p:sp>
      <p:sp>
        <p:nvSpPr>
          <p:cNvPr id="18" name="Text Placeholder 8"/>
          <p:cNvSpPr>
            <a:spLocks noGrp="1"/>
          </p:cNvSpPr>
          <p:nvPr>
            <p:ph type="body" sz="quarter" idx="4294967295"/>
          </p:nvPr>
        </p:nvSpPr>
        <p:spPr>
          <a:xfrm>
            <a:off x="5990530" y="1098681"/>
            <a:ext cx="1828800" cy="551791"/>
          </a:xfrm>
          <a:prstGeom prst="rect">
            <a:avLst/>
          </a:prstGeom>
        </p:spPr>
        <p:txBody>
          <a:bodyPr/>
          <a:lstStyle/>
          <a:p>
            <a:pPr marL="0" indent="0">
              <a:buNone/>
            </a:pPr>
            <a:r>
              <a:rPr lang="en-US" sz="2000" dirty="0" err="1" smtClean="0">
                <a:solidFill>
                  <a:schemeClr val="bg1"/>
                </a:solidFill>
              </a:rPr>
              <a:t>Servidor</a:t>
            </a:r>
            <a:r>
              <a:rPr lang="en-US" sz="2000" dirty="0" smtClean="0">
                <a:solidFill>
                  <a:schemeClr val="bg1"/>
                </a:solidFill>
              </a:rPr>
              <a:t> BUILD</a:t>
            </a:r>
            <a:endParaRPr lang="en-US" sz="1400" dirty="0">
              <a:solidFill>
                <a:schemeClr val="bg1"/>
              </a:solidFill>
            </a:endParaRPr>
          </a:p>
        </p:txBody>
      </p:sp>
      <p:pic>
        <p:nvPicPr>
          <p:cNvPr id="19"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4578" y="3219365"/>
            <a:ext cx="533570" cy="533570"/>
          </a:xfrm>
          <a:prstGeom prst="rect">
            <a:avLst/>
          </a:prstGeom>
        </p:spPr>
      </p:pic>
      <p:sp>
        <p:nvSpPr>
          <p:cNvPr id="20" name="Flecha arriba 19"/>
          <p:cNvSpPr/>
          <p:nvPr/>
        </p:nvSpPr>
        <p:spPr>
          <a:xfrm>
            <a:off x="2077345" y="3224930"/>
            <a:ext cx="266785" cy="422754"/>
          </a:xfrm>
          <a:prstGeom prst="up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1" name="Text Placeholder 8"/>
          <p:cNvSpPr>
            <a:spLocks noGrp="1"/>
          </p:cNvSpPr>
          <p:nvPr>
            <p:ph type="body" sz="quarter" idx="4294967295"/>
          </p:nvPr>
        </p:nvSpPr>
        <p:spPr>
          <a:xfrm>
            <a:off x="1244456" y="4591220"/>
            <a:ext cx="1362171" cy="304800"/>
          </a:xfrm>
          <a:prstGeom prst="rect">
            <a:avLst/>
          </a:prstGeom>
        </p:spPr>
        <p:txBody>
          <a:bodyPr/>
          <a:lstStyle/>
          <a:p>
            <a:pPr marL="0" indent="0">
              <a:buNone/>
            </a:pPr>
            <a:r>
              <a:rPr lang="en-US" sz="1600" dirty="0" err="1" smtClean="0"/>
              <a:t>Desarrollador</a:t>
            </a:r>
            <a:endParaRPr lang="en-US" sz="1100" dirty="0"/>
          </a:p>
        </p:txBody>
      </p:sp>
      <p:sp>
        <p:nvSpPr>
          <p:cNvPr id="22" name="Text Placeholder 8"/>
          <p:cNvSpPr>
            <a:spLocks noGrp="1"/>
          </p:cNvSpPr>
          <p:nvPr>
            <p:ph type="body" sz="quarter" idx="4294967295"/>
          </p:nvPr>
        </p:nvSpPr>
        <p:spPr>
          <a:xfrm>
            <a:off x="1463978" y="1847070"/>
            <a:ext cx="1828800" cy="290572"/>
          </a:xfrm>
          <a:prstGeom prst="rect">
            <a:avLst/>
          </a:prstGeom>
        </p:spPr>
        <p:txBody>
          <a:bodyPr/>
          <a:lstStyle/>
          <a:p>
            <a:pPr marL="0" indent="0" algn="ctr">
              <a:buNone/>
            </a:pPr>
            <a:r>
              <a:rPr lang="en-US" sz="2000" dirty="0" smtClean="0">
                <a:solidFill>
                  <a:schemeClr val="bg1"/>
                </a:solidFill>
              </a:rPr>
              <a:t>App</a:t>
            </a:r>
            <a:endParaRPr lang="en-US" sz="1400" dirty="0">
              <a:solidFill>
                <a:schemeClr val="bg1"/>
              </a:solidFill>
            </a:endParaRPr>
          </a:p>
        </p:txBody>
      </p:sp>
      <p:sp>
        <p:nvSpPr>
          <p:cNvPr id="23" name="Rectángulo 22"/>
          <p:cNvSpPr/>
          <p:nvPr/>
        </p:nvSpPr>
        <p:spPr>
          <a:xfrm>
            <a:off x="1570709" y="2250071"/>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4" name="Rectángulo 23"/>
          <p:cNvSpPr/>
          <p:nvPr/>
        </p:nvSpPr>
        <p:spPr>
          <a:xfrm>
            <a:off x="1570709" y="2641448"/>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5" name="Text Placeholder 8"/>
          <p:cNvSpPr>
            <a:spLocks noGrp="1"/>
          </p:cNvSpPr>
          <p:nvPr>
            <p:ph type="body" sz="quarter" idx="4294967295"/>
          </p:nvPr>
        </p:nvSpPr>
        <p:spPr>
          <a:xfrm>
            <a:off x="6629686" y="1689053"/>
            <a:ext cx="833486" cy="428296"/>
          </a:xfrm>
          <a:prstGeom prst="rect">
            <a:avLst/>
          </a:prstGeom>
        </p:spPr>
        <p:txBody>
          <a:bodyPr/>
          <a:lstStyle/>
          <a:p>
            <a:pPr marL="0" indent="0">
              <a:buNone/>
            </a:pPr>
            <a:r>
              <a:rPr lang="en-US" sz="2000" dirty="0" smtClean="0">
                <a:solidFill>
                  <a:schemeClr val="bg1"/>
                </a:solidFill>
              </a:rPr>
              <a:t>Build</a:t>
            </a:r>
            <a:endParaRPr lang="en-US" sz="1400" dirty="0">
              <a:solidFill>
                <a:schemeClr val="bg1"/>
              </a:solidFill>
            </a:endParaRPr>
          </a:p>
        </p:txBody>
      </p:sp>
      <p:sp>
        <p:nvSpPr>
          <p:cNvPr id="26" name="Text Placeholder 8"/>
          <p:cNvSpPr>
            <a:spLocks noGrp="1"/>
          </p:cNvSpPr>
          <p:nvPr>
            <p:ph type="body" sz="quarter" idx="4294967295"/>
          </p:nvPr>
        </p:nvSpPr>
        <p:spPr>
          <a:xfrm>
            <a:off x="6365344" y="2140179"/>
            <a:ext cx="1189644" cy="501269"/>
          </a:xfrm>
          <a:prstGeom prst="rect">
            <a:avLst/>
          </a:prstGeom>
        </p:spPr>
        <p:txBody>
          <a:bodyPr/>
          <a:lstStyle/>
          <a:p>
            <a:pPr marL="0" indent="0" algn="ctr">
              <a:buNone/>
            </a:pPr>
            <a:r>
              <a:rPr lang="en-US" sz="1400" dirty="0" err="1" smtClean="0">
                <a:solidFill>
                  <a:schemeClr val="bg1"/>
                </a:solidFill>
              </a:rPr>
              <a:t>Ejecutar</a:t>
            </a:r>
            <a:r>
              <a:rPr lang="en-US" sz="1400" dirty="0" smtClean="0">
                <a:solidFill>
                  <a:schemeClr val="bg1"/>
                </a:solidFill>
              </a:rPr>
              <a:t> tests </a:t>
            </a:r>
            <a:r>
              <a:rPr lang="en-US" sz="1400" dirty="0" err="1" smtClean="0">
                <a:solidFill>
                  <a:schemeClr val="bg1"/>
                </a:solidFill>
              </a:rPr>
              <a:t>Unitarios</a:t>
            </a:r>
            <a:endParaRPr lang="en-US" sz="1050" dirty="0">
              <a:solidFill>
                <a:schemeClr val="bg1"/>
              </a:solidFill>
            </a:endParaRPr>
          </a:p>
        </p:txBody>
      </p:sp>
      <p:pic>
        <p:nvPicPr>
          <p:cNvPr id="27" name="Imagen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8648" y="2117349"/>
            <a:ext cx="494690" cy="494690"/>
          </a:xfrm>
          <a:prstGeom prst="rect">
            <a:avLst/>
          </a:prstGeom>
        </p:spPr>
      </p:pic>
      <p:sp>
        <p:nvSpPr>
          <p:cNvPr id="28" name="Text Placeholder 8"/>
          <p:cNvSpPr>
            <a:spLocks noGrp="1"/>
          </p:cNvSpPr>
          <p:nvPr>
            <p:ph type="body" sz="quarter" idx="4294967295"/>
          </p:nvPr>
        </p:nvSpPr>
        <p:spPr>
          <a:xfrm>
            <a:off x="1170262" y="3313480"/>
            <a:ext cx="878201" cy="304800"/>
          </a:xfrm>
          <a:prstGeom prst="rect">
            <a:avLst/>
          </a:prstGeom>
        </p:spPr>
        <p:txBody>
          <a:bodyPr/>
          <a:lstStyle/>
          <a:p>
            <a:pPr marL="0" indent="0">
              <a:buNone/>
            </a:pPr>
            <a:r>
              <a:rPr lang="en-US" sz="1600" dirty="0" smtClean="0"/>
              <a:t>Commit</a:t>
            </a:r>
            <a:endParaRPr lang="en-US" sz="1100" dirty="0"/>
          </a:p>
        </p:txBody>
      </p:sp>
      <p:sp>
        <p:nvSpPr>
          <p:cNvPr id="29" name="Text Placeholder 8"/>
          <p:cNvSpPr>
            <a:spLocks noGrp="1"/>
          </p:cNvSpPr>
          <p:nvPr>
            <p:ph type="body" sz="quarter" idx="4294967295"/>
          </p:nvPr>
        </p:nvSpPr>
        <p:spPr>
          <a:xfrm>
            <a:off x="1463977" y="2190750"/>
            <a:ext cx="1828800" cy="290572"/>
          </a:xfrm>
          <a:prstGeom prst="rect">
            <a:avLst/>
          </a:prstGeom>
        </p:spPr>
        <p:txBody>
          <a:bodyPr/>
          <a:lstStyle/>
          <a:p>
            <a:pPr marL="0" indent="0" algn="ctr">
              <a:buNone/>
            </a:pPr>
            <a:r>
              <a:rPr lang="en-US" sz="2000" dirty="0" err="1" smtClean="0">
                <a:solidFill>
                  <a:schemeClr val="bg1"/>
                </a:solidFill>
              </a:rPr>
              <a:t>Código</a:t>
            </a:r>
            <a:endParaRPr lang="en-US" sz="1400" dirty="0">
              <a:solidFill>
                <a:schemeClr val="bg1"/>
              </a:solidFill>
            </a:endParaRPr>
          </a:p>
        </p:txBody>
      </p:sp>
      <p:sp>
        <p:nvSpPr>
          <p:cNvPr id="30" name="Text Placeholder 8"/>
          <p:cNvSpPr>
            <a:spLocks noGrp="1"/>
          </p:cNvSpPr>
          <p:nvPr>
            <p:ph type="body" sz="quarter" idx="4294967295"/>
          </p:nvPr>
        </p:nvSpPr>
        <p:spPr>
          <a:xfrm>
            <a:off x="1479115" y="2593993"/>
            <a:ext cx="1828800" cy="290572"/>
          </a:xfrm>
          <a:prstGeom prst="rect">
            <a:avLst/>
          </a:prstGeom>
        </p:spPr>
        <p:txBody>
          <a:bodyPr/>
          <a:lstStyle/>
          <a:p>
            <a:pPr marL="0" indent="0" algn="ctr">
              <a:buNone/>
            </a:pPr>
            <a:r>
              <a:rPr lang="en-US" sz="2000" dirty="0" smtClean="0">
                <a:solidFill>
                  <a:schemeClr val="bg1"/>
                </a:solidFill>
              </a:rPr>
              <a:t>Tests </a:t>
            </a:r>
            <a:r>
              <a:rPr lang="en-US" sz="2000" dirty="0" err="1" smtClean="0">
                <a:solidFill>
                  <a:schemeClr val="bg1"/>
                </a:solidFill>
              </a:rPr>
              <a:t>Unitarios</a:t>
            </a:r>
            <a:endParaRPr lang="en-US" sz="1400" dirty="0">
              <a:solidFill>
                <a:schemeClr val="bg1"/>
              </a:solidFill>
            </a:endParaRPr>
          </a:p>
        </p:txBody>
      </p:sp>
      <p:sp>
        <p:nvSpPr>
          <p:cNvPr id="31" name="Flecha curvada hacia arriba 30"/>
          <p:cNvSpPr/>
          <p:nvPr/>
        </p:nvSpPr>
        <p:spPr>
          <a:xfrm>
            <a:off x="6544720" y="2675172"/>
            <a:ext cx="830892" cy="480086"/>
          </a:xfrm>
          <a:prstGeom prst="curvedUpArrow">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endParaRPr>
          </a:p>
        </p:txBody>
      </p:sp>
      <p:sp>
        <p:nvSpPr>
          <p:cNvPr id="32" name="Elipse 31"/>
          <p:cNvSpPr/>
          <p:nvPr/>
        </p:nvSpPr>
        <p:spPr>
          <a:xfrm>
            <a:off x="685800" y="3219365"/>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3" name="Elipse 32"/>
          <p:cNvSpPr/>
          <p:nvPr/>
        </p:nvSpPr>
        <p:spPr>
          <a:xfrm>
            <a:off x="5885258" y="1613982"/>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4" name="Elipse 33"/>
          <p:cNvSpPr/>
          <p:nvPr/>
        </p:nvSpPr>
        <p:spPr>
          <a:xfrm>
            <a:off x="5855453" y="2165190"/>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5" name="Text Placeholder 8"/>
          <p:cNvSpPr>
            <a:spLocks noGrp="1"/>
          </p:cNvSpPr>
          <p:nvPr>
            <p:ph type="body" sz="quarter" idx="4294967295"/>
          </p:nvPr>
        </p:nvSpPr>
        <p:spPr>
          <a:xfrm>
            <a:off x="704040" y="3282094"/>
            <a:ext cx="429862" cy="255712"/>
          </a:xfrm>
          <a:prstGeom prst="rect">
            <a:avLst/>
          </a:prstGeom>
        </p:spPr>
        <p:txBody>
          <a:bodyPr/>
          <a:lstStyle/>
          <a:p>
            <a:pPr marL="0" indent="0" algn="ctr">
              <a:buNone/>
            </a:pPr>
            <a:r>
              <a:rPr lang="en-US" sz="2000" dirty="0" smtClean="0">
                <a:solidFill>
                  <a:schemeClr val="bg1"/>
                </a:solidFill>
              </a:rPr>
              <a:t>1º</a:t>
            </a:r>
            <a:endParaRPr lang="en-US" sz="1400" dirty="0">
              <a:solidFill>
                <a:schemeClr val="bg1"/>
              </a:solidFill>
            </a:endParaRPr>
          </a:p>
        </p:txBody>
      </p:sp>
      <p:sp>
        <p:nvSpPr>
          <p:cNvPr id="36" name="Text Placeholder 8"/>
          <p:cNvSpPr>
            <a:spLocks noGrp="1"/>
          </p:cNvSpPr>
          <p:nvPr>
            <p:ph type="body" sz="quarter" idx="4294967295"/>
          </p:nvPr>
        </p:nvSpPr>
        <p:spPr>
          <a:xfrm>
            <a:off x="5910370" y="1693326"/>
            <a:ext cx="429862" cy="255712"/>
          </a:xfrm>
          <a:prstGeom prst="rect">
            <a:avLst/>
          </a:prstGeom>
        </p:spPr>
        <p:txBody>
          <a:bodyPr/>
          <a:lstStyle/>
          <a:p>
            <a:pPr marL="0" indent="0" algn="ctr">
              <a:buNone/>
            </a:pPr>
            <a:r>
              <a:rPr lang="en-US" sz="2000" dirty="0" smtClean="0">
                <a:solidFill>
                  <a:schemeClr val="bg1"/>
                </a:solidFill>
              </a:rPr>
              <a:t>2º</a:t>
            </a:r>
            <a:endParaRPr lang="en-US" sz="1400" dirty="0">
              <a:solidFill>
                <a:schemeClr val="bg1"/>
              </a:solidFill>
            </a:endParaRPr>
          </a:p>
        </p:txBody>
      </p:sp>
      <p:sp>
        <p:nvSpPr>
          <p:cNvPr id="37" name="Text Placeholder 8"/>
          <p:cNvSpPr>
            <a:spLocks noGrp="1"/>
          </p:cNvSpPr>
          <p:nvPr>
            <p:ph type="body" sz="quarter" idx="4294967295"/>
          </p:nvPr>
        </p:nvSpPr>
        <p:spPr>
          <a:xfrm>
            <a:off x="5913353" y="2256039"/>
            <a:ext cx="429862" cy="255712"/>
          </a:xfrm>
          <a:prstGeom prst="rect">
            <a:avLst/>
          </a:prstGeom>
        </p:spPr>
        <p:txBody>
          <a:bodyPr/>
          <a:lstStyle/>
          <a:p>
            <a:pPr marL="0" indent="0" algn="ctr">
              <a:buNone/>
            </a:pPr>
            <a:r>
              <a:rPr lang="en-US" sz="2000" dirty="0" smtClean="0">
                <a:solidFill>
                  <a:schemeClr val="bg1"/>
                </a:solidFill>
              </a:rPr>
              <a:t>3º</a:t>
            </a:r>
            <a:endParaRPr lang="en-US" sz="1400" dirty="0">
              <a:solidFill>
                <a:schemeClr val="bg1"/>
              </a:solidFill>
            </a:endParaRPr>
          </a:p>
        </p:txBody>
      </p:sp>
    </p:spTree>
    <p:extLst>
      <p:ext uri="{BB962C8B-B14F-4D97-AF65-F5344CB8AC3E}">
        <p14:creationId xmlns:p14="http://schemas.microsoft.com/office/powerpoint/2010/main" val="322549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500"/>
                                        <p:tgtEl>
                                          <p:spTgt spid="2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5">
                                            <p:txEl>
                                              <p:pRg st="0" end="0"/>
                                            </p:txEl>
                                          </p:spTgt>
                                        </p:tgtEl>
                                        <p:attrNameLst>
                                          <p:attrName>style.visibility</p:attrName>
                                        </p:attrNameLst>
                                      </p:cBhvr>
                                      <p:to>
                                        <p:strVal val="visible"/>
                                      </p:to>
                                    </p:set>
                                    <p:animEffect transition="in" filter="fade">
                                      <p:cBhvr>
                                        <p:cTn id="22" dur="500"/>
                                        <p:tgtEl>
                                          <p:spTgt spid="35">
                                            <p:txEl>
                                              <p:pRg st="0" end="0"/>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fade">
                                      <p:cBhvr>
                                        <p:cTn id="44" dur="500"/>
                                        <p:tgtEl>
                                          <p:spTgt spid="1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1000"/>
                                        <p:tgtEl>
                                          <p:spTgt spid="30">
                                            <p:txEl>
                                              <p:pRg st="0" end="0"/>
                                            </p:txEl>
                                          </p:spTgt>
                                        </p:tgtEl>
                                      </p:cBhvr>
                                    </p:animEffect>
                                    <p:anim calcmode="lin" valueType="num">
                                      <p:cBhvr>
                                        <p:cTn id="55"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9">
                                            <p:txEl>
                                              <p:pRg st="0" end="0"/>
                                            </p:txEl>
                                          </p:spTgt>
                                        </p:tgtEl>
                                        <p:attrNameLst>
                                          <p:attrName>style.visibility</p:attrName>
                                        </p:attrNameLst>
                                      </p:cBhvr>
                                      <p:to>
                                        <p:strVal val="visible"/>
                                      </p:to>
                                    </p:set>
                                    <p:animEffect transition="in" filter="fade">
                                      <p:cBhvr>
                                        <p:cTn id="59" dur="1000"/>
                                        <p:tgtEl>
                                          <p:spTgt spid="29">
                                            <p:txEl>
                                              <p:pRg st="0" end="0"/>
                                            </p:txEl>
                                          </p:spTgt>
                                        </p:tgtEl>
                                      </p:cBhvr>
                                    </p:animEffect>
                                    <p:anim calcmode="lin" valueType="num">
                                      <p:cBhvr>
                                        <p:cTn id="60"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1000"/>
                                        <p:tgtEl>
                                          <p:spTgt spid="23"/>
                                        </p:tgtEl>
                                      </p:cBhvr>
                                    </p:animEffect>
                                    <p:anim calcmode="lin" valueType="num">
                                      <p:cBhvr>
                                        <p:cTn id="65" dur="1000" fill="hold"/>
                                        <p:tgtEl>
                                          <p:spTgt spid="23"/>
                                        </p:tgtEl>
                                        <p:attrNameLst>
                                          <p:attrName>ppt_x</p:attrName>
                                        </p:attrNameLst>
                                      </p:cBhvr>
                                      <p:tavLst>
                                        <p:tav tm="0">
                                          <p:val>
                                            <p:strVal val="#ppt_x"/>
                                          </p:val>
                                        </p:tav>
                                        <p:tav tm="100000">
                                          <p:val>
                                            <p:strVal val="#ppt_x"/>
                                          </p:val>
                                        </p:tav>
                                      </p:tavLst>
                                    </p:anim>
                                    <p:anim calcmode="lin" valueType="num">
                                      <p:cBhvr>
                                        <p:cTn id="66" dur="1000" fill="hold"/>
                                        <p:tgtEl>
                                          <p:spTgt spid="23"/>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22">
                                            <p:txEl>
                                              <p:pRg st="0" end="0"/>
                                            </p:txEl>
                                          </p:spTgt>
                                        </p:tgtEl>
                                        <p:attrNameLst>
                                          <p:attrName>style.visibility</p:attrName>
                                        </p:attrNameLst>
                                      </p:cBhvr>
                                      <p:to>
                                        <p:strVal val="visible"/>
                                      </p:to>
                                    </p:set>
                                    <p:animEffect transition="in" filter="fade">
                                      <p:cBhvr>
                                        <p:cTn id="69" dur="1000"/>
                                        <p:tgtEl>
                                          <p:spTgt spid="22">
                                            <p:txEl>
                                              <p:pRg st="0" end="0"/>
                                            </p:txEl>
                                          </p:spTgt>
                                        </p:tgtEl>
                                      </p:cBhvr>
                                    </p:animEffect>
                                    <p:anim calcmode="lin" valueType="num">
                                      <p:cBhvr>
                                        <p:cTn id="70"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1000"/>
                                        <p:tgtEl>
                                          <p:spTgt spid="10"/>
                                        </p:tgtEl>
                                      </p:cBhvr>
                                    </p:animEffect>
                                    <p:anim calcmode="lin" valueType="num">
                                      <p:cBhvr>
                                        <p:cTn id="75" dur="1000" fill="hold"/>
                                        <p:tgtEl>
                                          <p:spTgt spid="10"/>
                                        </p:tgtEl>
                                        <p:attrNameLst>
                                          <p:attrName>ppt_x</p:attrName>
                                        </p:attrNameLst>
                                      </p:cBhvr>
                                      <p:tavLst>
                                        <p:tav tm="0">
                                          <p:val>
                                            <p:strVal val="#ppt_x"/>
                                          </p:val>
                                        </p:tav>
                                        <p:tav tm="100000">
                                          <p:val>
                                            <p:strVal val="#ppt_x"/>
                                          </p:val>
                                        </p:tav>
                                      </p:tavLst>
                                    </p:anim>
                                    <p:anim calcmode="lin" valueType="num">
                                      <p:cBhvr>
                                        <p:cTn id="7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xEl>
                                              <p:pRg st="0" end="0"/>
                                            </p:txEl>
                                          </p:spTgt>
                                        </p:tgtEl>
                                        <p:attrNameLst>
                                          <p:attrName>style.visibility</p:attrName>
                                        </p:attrNameLst>
                                      </p:cBhvr>
                                      <p:to>
                                        <p:strVal val="visible"/>
                                      </p:to>
                                    </p:set>
                                    <p:animEffect transition="in" filter="fade">
                                      <p:cBhvr>
                                        <p:cTn id="87" dur="500"/>
                                        <p:tgtEl>
                                          <p:spTgt spid="18">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6">
                                            <p:txEl>
                                              <p:pRg st="0" end="0"/>
                                            </p:txEl>
                                          </p:spTgt>
                                        </p:tgtEl>
                                        <p:attrNameLst>
                                          <p:attrName>style.visibility</p:attrName>
                                        </p:attrNameLst>
                                      </p:cBhvr>
                                      <p:to>
                                        <p:strVal val="visible"/>
                                      </p:to>
                                    </p:set>
                                    <p:animEffect transition="in" filter="fade">
                                      <p:cBhvr>
                                        <p:cTn id="95" dur="500"/>
                                        <p:tgtEl>
                                          <p:spTgt spid="36">
                                            <p:txEl>
                                              <p:pRg st="0" end="0"/>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xEl>
                                              <p:pRg st="0" end="0"/>
                                            </p:txEl>
                                          </p:spTgt>
                                        </p:tgtEl>
                                        <p:attrNameLst>
                                          <p:attrName>style.visibility</p:attrName>
                                        </p:attrNameLst>
                                      </p:cBhvr>
                                      <p:to>
                                        <p:strVal val="visible"/>
                                      </p:to>
                                    </p:set>
                                    <p:animEffect transition="in" filter="fade">
                                      <p:cBhvr>
                                        <p:cTn id="98" dur="500"/>
                                        <p:tgtEl>
                                          <p:spTgt spid="25">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7">
                                            <p:txEl>
                                              <p:pRg st="0" end="0"/>
                                            </p:txEl>
                                          </p:spTgt>
                                        </p:tgtEl>
                                        <p:attrNameLst>
                                          <p:attrName>style.visibility</p:attrName>
                                        </p:attrNameLst>
                                      </p:cBhvr>
                                      <p:to>
                                        <p:strVal val="visible"/>
                                      </p:to>
                                    </p:set>
                                    <p:animEffect transition="in" filter="fade">
                                      <p:cBhvr>
                                        <p:cTn id="103" dur="500"/>
                                        <p:tgtEl>
                                          <p:spTgt spid="37">
                                            <p:txEl>
                                              <p:pRg st="0" end="0"/>
                                            </p:tx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fade">
                                      <p:cBhvr>
                                        <p:cTn id="106" dur="500"/>
                                        <p:tgtEl>
                                          <p:spTgt spid="3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6">
                                            <p:txEl>
                                              <p:pRg st="0" end="0"/>
                                            </p:txEl>
                                          </p:spTgt>
                                        </p:tgtEl>
                                        <p:attrNameLst>
                                          <p:attrName>style.visibility</p:attrName>
                                        </p:attrNameLst>
                                      </p:cBhvr>
                                      <p:to>
                                        <p:strVal val="visible"/>
                                      </p:to>
                                    </p:set>
                                    <p:animEffect transition="in" filter="fade">
                                      <p:cBhvr>
                                        <p:cTn id="109" dur="500"/>
                                        <p:tgtEl>
                                          <p:spTgt spid="26">
                                            <p:txEl>
                                              <p:pRg st="0" end="0"/>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500"/>
                                        <p:tgtEl>
                                          <p:spTgt spid="2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fade">
                                      <p:cBhvr>
                                        <p:cTn id="123" dur="500"/>
                                        <p:tgtEl>
                                          <p:spTgt spid="1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
                                        </p:tgtEl>
                                        <p:attrNameLst>
                                          <p:attrName>style.visibility</p:attrName>
                                        </p:attrNameLst>
                                      </p:cBhvr>
                                      <p:to>
                                        <p:strVal val="visible"/>
                                      </p:to>
                                    </p:set>
                                    <p:animEffect transition="in" filter="fade">
                                      <p:cBhvr>
                                        <p:cTn id="126" dur="500"/>
                                        <p:tgtEl>
                                          <p:spTgt spid="1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6">
                                            <p:txEl>
                                              <p:pRg st="0" end="0"/>
                                            </p:txEl>
                                          </p:spTgt>
                                        </p:tgtEl>
                                        <p:attrNameLst>
                                          <p:attrName>style.visibility</p:attrName>
                                        </p:attrNameLst>
                                      </p:cBhvr>
                                      <p:to>
                                        <p:strVal val="visible"/>
                                      </p:to>
                                    </p:set>
                                    <p:animEffect transition="in" filter="fade">
                                      <p:cBhvr>
                                        <p:cTn id="129" dur="500"/>
                                        <p:tgtEl>
                                          <p:spTgt spid="16">
                                            <p:txEl>
                                              <p:pRg st="0" end="0"/>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4"/>
                                        </p:tgtEl>
                                        <p:attrNameLst>
                                          <p:attrName>style.visibility</p:attrName>
                                        </p:attrNameLst>
                                      </p:cBhvr>
                                      <p:to>
                                        <p:strVal val="visible"/>
                                      </p:to>
                                    </p:set>
                                    <p:animEffect transition="in" filter="fade">
                                      <p:cBhvr>
                                        <p:cTn id="1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build="p"/>
      <p:bldP spid="17" grpId="0" build="p"/>
      <p:bldP spid="18" grpId="0" build="p"/>
      <p:bldP spid="20" grpId="0" animBg="1"/>
      <p:bldP spid="21" grpId="0" build="p"/>
      <p:bldP spid="22" grpId="0" build="p"/>
      <p:bldP spid="23" grpId="0" animBg="1"/>
      <p:bldP spid="24" grpId="0" animBg="1"/>
      <p:bldP spid="25" grpId="0" build="p"/>
      <p:bldP spid="26" grpId="0" build="p"/>
      <p:bldP spid="28" grpId="0" build="p"/>
      <p:bldP spid="29" grpId="0" build="p"/>
      <p:bldP spid="30" grpId="0" build="p"/>
      <p:bldP spid="31" grpId="0" animBg="1"/>
      <p:bldP spid="32" grpId="0" animBg="1"/>
      <p:bldP spid="33" grpId="0" animBg="1"/>
      <p:bldP spid="34" grpId="0" animBg="1"/>
      <p:bldP spid="35" grpId="0" build="p"/>
      <p:bldP spid="36" grpId="0" build="p"/>
      <p:bldP spid="3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smtClean="0">
                <a:latin typeface="Segoe UI" panose="020B0502040204020203" pitchFamily="34" charset="0"/>
                <a:cs typeface="Segoe UI" panose="020B0502040204020203" pitchFamily="34" charset="0"/>
              </a:rPr>
              <a:t>¿QUÉ NOS APORTA LA </a:t>
            </a:r>
            <a:r>
              <a:rPr lang="en-US" dirty="0" smtClean="0">
                <a:solidFill>
                  <a:schemeClr val="accent2"/>
                </a:solidFill>
                <a:latin typeface="Segoe UI" panose="020B0502040204020203" pitchFamily="34" charset="0"/>
                <a:cs typeface="Segoe UI" panose="020B0502040204020203" pitchFamily="34" charset="0"/>
              </a:rPr>
              <a:t>INTEGRACIÓN 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Beneficios</a:t>
            </a:r>
            <a:endParaRPr lang="en-US" sz="1400" dirty="0"/>
          </a:p>
        </p:txBody>
      </p:sp>
      <p:sp>
        <p:nvSpPr>
          <p:cNvPr id="8" name="TextBox 31"/>
          <p:cNvSpPr txBox="1">
            <a:spLocks noChangeArrowheads="1"/>
          </p:cNvSpPr>
          <p:nvPr/>
        </p:nvSpPr>
        <p:spPr bwMode="auto">
          <a:xfrm>
            <a:off x="521027" y="1581150"/>
            <a:ext cx="7860973" cy="14827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dirty="0" smtClean="0">
                <a:solidFill>
                  <a:schemeClr val="accent2"/>
                </a:solidFill>
                <a:latin typeface="Helvetica Light"/>
                <a:cs typeface="Helvetica Light"/>
              </a:rPr>
              <a:t>“La </a:t>
            </a:r>
            <a:r>
              <a:rPr lang="en-US" dirty="0" err="1" smtClean="0">
                <a:solidFill>
                  <a:schemeClr val="accent2"/>
                </a:solidFill>
                <a:latin typeface="Helvetica Light"/>
                <a:cs typeface="Helvetica Light"/>
              </a:rPr>
              <a:t>integración</a:t>
            </a:r>
            <a:r>
              <a:rPr lang="en-US" dirty="0" smtClean="0">
                <a:solidFill>
                  <a:schemeClr val="accent2"/>
                </a:solidFill>
                <a:latin typeface="Helvetica Light"/>
                <a:cs typeface="Helvetica Light"/>
              </a:rPr>
              <a:t> continua no </a:t>
            </a:r>
            <a:r>
              <a:rPr lang="en-US" dirty="0" err="1" smtClean="0">
                <a:solidFill>
                  <a:schemeClr val="accent2"/>
                </a:solidFill>
                <a:latin typeface="Helvetica Light"/>
                <a:cs typeface="Helvetica Light"/>
              </a:rPr>
              <a:t>evitará</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que</a:t>
            </a:r>
            <a:r>
              <a:rPr lang="en-US" dirty="0" smtClean="0">
                <a:solidFill>
                  <a:schemeClr val="accent2"/>
                </a:solidFill>
                <a:latin typeface="Helvetica Light"/>
                <a:cs typeface="Helvetica Light"/>
              </a:rPr>
              <a:t> se </a:t>
            </a:r>
            <a:r>
              <a:rPr lang="en-US" dirty="0" err="1" smtClean="0">
                <a:solidFill>
                  <a:schemeClr val="accent2"/>
                </a:solidFill>
                <a:latin typeface="Helvetica Light"/>
                <a:cs typeface="Helvetica Light"/>
              </a:rPr>
              <a:t>produzcan</a:t>
            </a:r>
            <a:r>
              <a:rPr lang="en-US" dirty="0" smtClean="0">
                <a:solidFill>
                  <a:schemeClr val="accent2"/>
                </a:solidFill>
                <a:latin typeface="Helvetica Light"/>
                <a:cs typeface="Helvetica Light"/>
              </a:rPr>
              <a:t> bugs, </a:t>
            </a:r>
            <a:r>
              <a:rPr lang="en-US" dirty="0" err="1" smtClean="0">
                <a:solidFill>
                  <a:schemeClr val="accent2"/>
                </a:solidFill>
                <a:latin typeface="Helvetica Light"/>
                <a:cs typeface="Helvetica Light"/>
              </a:rPr>
              <a:t>pero</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si</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nos</a:t>
            </a:r>
            <a:r>
              <a:rPr lang="en-US" dirty="0">
                <a:solidFill>
                  <a:schemeClr val="accent2"/>
                </a:solidFill>
                <a:latin typeface="Helvetica Light"/>
                <a:cs typeface="Helvetica Light"/>
              </a:rPr>
              <a:t> </a:t>
            </a:r>
            <a:r>
              <a:rPr lang="en-US" dirty="0" err="1" smtClean="0">
                <a:solidFill>
                  <a:schemeClr val="accent2"/>
                </a:solidFill>
                <a:latin typeface="Helvetica Light"/>
                <a:cs typeface="Helvetica Light"/>
              </a:rPr>
              <a:t>permite</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encontrarlos</a:t>
            </a:r>
            <a:r>
              <a:rPr lang="en-US" dirty="0" smtClean="0">
                <a:solidFill>
                  <a:schemeClr val="accent2"/>
                </a:solidFill>
                <a:latin typeface="Helvetica Light"/>
                <a:cs typeface="Helvetica Light"/>
              </a:rPr>
              <a:t> y </a:t>
            </a:r>
            <a:r>
              <a:rPr lang="en-US" dirty="0" err="1" smtClean="0">
                <a:solidFill>
                  <a:schemeClr val="accent2"/>
                </a:solidFill>
                <a:latin typeface="Helvetica Light"/>
                <a:cs typeface="Helvetica Light"/>
              </a:rPr>
              <a:t>solucionarlos</a:t>
            </a:r>
            <a:r>
              <a:rPr lang="en-US" dirty="0" smtClean="0">
                <a:solidFill>
                  <a:schemeClr val="accent2"/>
                </a:solidFill>
                <a:latin typeface="Helvetica Light"/>
                <a:cs typeface="Helvetica Light"/>
              </a:rPr>
              <a:t> de </a:t>
            </a:r>
            <a:r>
              <a:rPr lang="en-US" dirty="0" err="1" smtClean="0">
                <a:solidFill>
                  <a:schemeClr val="accent2"/>
                </a:solidFill>
                <a:latin typeface="Helvetica Light"/>
                <a:cs typeface="Helvetica Light"/>
              </a:rPr>
              <a:t>una</a:t>
            </a:r>
            <a:r>
              <a:rPr lang="en-US" dirty="0" smtClean="0">
                <a:solidFill>
                  <a:schemeClr val="accent2"/>
                </a:solidFill>
                <a:latin typeface="Helvetica Light"/>
                <a:cs typeface="Helvetica Light"/>
              </a:rPr>
              <a:t> forma </a:t>
            </a:r>
            <a:r>
              <a:rPr lang="en-US" dirty="0" err="1" smtClean="0">
                <a:solidFill>
                  <a:schemeClr val="accent2"/>
                </a:solidFill>
                <a:latin typeface="Helvetica Light"/>
                <a:cs typeface="Helvetica Light"/>
              </a:rPr>
              <a:t>dramáticamente</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más</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fácil</a:t>
            </a:r>
            <a:r>
              <a:rPr lang="en-US" dirty="0" smtClean="0">
                <a:solidFill>
                  <a:schemeClr val="accent2"/>
                </a:solidFill>
                <a:latin typeface="Helvetica Light"/>
                <a:cs typeface="Helvetica Light"/>
              </a:rPr>
              <a:t>”</a:t>
            </a:r>
            <a:endParaRPr lang="en-US" dirty="0">
              <a:solidFill>
                <a:schemeClr val="accent2"/>
              </a:solidFill>
              <a:latin typeface="Helvetica Light"/>
              <a:cs typeface="Helvetica Light"/>
            </a:endParaRPr>
          </a:p>
        </p:txBody>
      </p:sp>
      <p:sp>
        <p:nvSpPr>
          <p:cNvPr id="10" name="TextBox 31"/>
          <p:cNvSpPr txBox="1">
            <a:spLocks noChangeArrowheads="1"/>
          </p:cNvSpPr>
          <p:nvPr/>
        </p:nvSpPr>
        <p:spPr bwMode="auto">
          <a:xfrm>
            <a:off x="492843" y="3065691"/>
            <a:ext cx="7860973" cy="414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lnSpc>
                <a:spcPct val="130000"/>
              </a:lnSpc>
            </a:pPr>
            <a:r>
              <a:rPr lang="en-US" sz="1800" dirty="0" smtClean="0">
                <a:latin typeface="Helvetica Light"/>
                <a:cs typeface="Helvetica Light"/>
              </a:rPr>
              <a:t>Martin </a:t>
            </a:r>
            <a:r>
              <a:rPr lang="en-US" sz="1800" dirty="0" err="1" smtClean="0">
                <a:latin typeface="Helvetica Light"/>
                <a:cs typeface="Helvetica Light"/>
              </a:rPr>
              <a:t>Flowler</a:t>
            </a:r>
            <a:endParaRPr lang="en-US" sz="1800" dirty="0">
              <a:latin typeface="Helvetica Light"/>
              <a:cs typeface="Helvetica Light"/>
            </a:endParaRPr>
          </a:p>
        </p:txBody>
      </p:sp>
    </p:spTree>
    <p:extLst>
      <p:ext uri="{BB962C8B-B14F-4D97-AF65-F5344CB8AC3E}">
        <p14:creationId xmlns:p14="http://schemas.microsoft.com/office/powerpoint/2010/main" val="198626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a:latin typeface="Segoe UI" panose="020B0502040204020203" pitchFamily="34" charset="0"/>
                <a:cs typeface="Segoe UI" panose="020B0502040204020203" pitchFamily="34" charset="0"/>
              </a:rPr>
              <a:t>¿QUÉ NOS APORTA LA </a:t>
            </a:r>
            <a:r>
              <a:rPr lang="en-US" dirty="0">
                <a:solidFill>
                  <a:schemeClr val="accent2"/>
                </a:solidFill>
                <a:latin typeface="Segoe UI" panose="020B0502040204020203" pitchFamily="34" charset="0"/>
                <a:cs typeface="Segoe UI" panose="020B0502040204020203" pitchFamily="34" charset="0"/>
              </a:rPr>
              <a:t>INTEGRACIÓN CONTINUA?</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Beneficios</a:t>
            </a:r>
            <a:r>
              <a:rPr lang="en-US" sz="1400" dirty="0" smtClean="0"/>
              <a:t>. </a:t>
            </a:r>
            <a:r>
              <a:rPr lang="en-US" sz="1400" dirty="0" err="1" smtClean="0"/>
              <a:t>Encontrar</a:t>
            </a:r>
            <a:r>
              <a:rPr lang="en-US" sz="1400" dirty="0" smtClean="0"/>
              <a:t> </a:t>
            </a:r>
            <a:r>
              <a:rPr lang="en-US" sz="1400" dirty="0" err="1" smtClean="0"/>
              <a:t>errores</a:t>
            </a:r>
            <a:r>
              <a:rPr lang="en-US" sz="1400" dirty="0" smtClean="0"/>
              <a:t> </a:t>
            </a:r>
            <a:r>
              <a:rPr lang="en-US" sz="1400" dirty="0" err="1" smtClean="0"/>
              <a:t>más</a:t>
            </a:r>
            <a:r>
              <a:rPr lang="en-US" sz="1400" dirty="0" smtClean="0"/>
              <a:t> </a:t>
            </a:r>
            <a:r>
              <a:rPr lang="en-US" sz="1400" dirty="0" err="1" smtClean="0"/>
              <a:t>rápido</a:t>
            </a:r>
            <a:r>
              <a:rPr lang="en-US" sz="1400" dirty="0" smtClean="0"/>
              <a:t>!</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954" y="994624"/>
            <a:ext cx="2762763" cy="2762763"/>
          </a:xfrm>
          <a:prstGeom prst="rect">
            <a:avLst/>
          </a:prstGeom>
        </p:spPr>
      </p:pic>
      <p:sp>
        <p:nvSpPr>
          <p:cNvPr id="6" name="Rectangle 2"/>
          <p:cNvSpPr/>
          <p:nvPr/>
        </p:nvSpPr>
        <p:spPr>
          <a:xfrm>
            <a:off x="348137" y="962159"/>
            <a:ext cx="4104456" cy="3046988"/>
          </a:xfrm>
          <a:prstGeom prst="rect">
            <a:avLst/>
          </a:prstGeom>
        </p:spPr>
        <p:txBody>
          <a:bodyPr wrap="square">
            <a:spAutoFit/>
          </a:bodyPr>
          <a:lstStyle/>
          <a:p>
            <a:pPr marL="342900" indent="-342900">
              <a:buFont typeface="Arial" panose="020B0604020202020204" pitchFamily="34" charset="0"/>
              <a:buChar char="•"/>
            </a:pPr>
            <a:r>
              <a:rPr lang="en-US" sz="3200" dirty="0" err="1" smtClean="0">
                <a:solidFill>
                  <a:srgbClr val="595959"/>
                </a:solidFill>
                <a:latin typeface="Helvetica Light"/>
                <a:cs typeface="Helvetica Light"/>
              </a:rPr>
              <a:t>Detectar</a:t>
            </a:r>
            <a:r>
              <a:rPr lang="en-US" sz="3200" dirty="0" smtClean="0">
                <a:solidFill>
                  <a:srgbClr val="595959"/>
                </a:solidFill>
                <a:latin typeface="Helvetica Light"/>
                <a:cs typeface="Helvetica Light"/>
              </a:rPr>
              <a:t> </a:t>
            </a:r>
            <a:r>
              <a:rPr lang="en-US" sz="3200" dirty="0" err="1" smtClean="0">
                <a:solidFill>
                  <a:srgbClr val="595959"/>
                </a:solidFill>
                <a:latin typeface="Helvetica Light"/>
                <a:cs typeface="Helvetica Light"/>
              </a:rPr>
              <a:t>errores</a:t>
            </a:r>
            <a:r>
              <a:rPr lang="en-US" sz="3200" dirty="0" smtClean="0">
                <a:solidFill>
                  <a:srgbClr val="595959"/>
                </a:solidFill>
                <a:latin typeface="Helvetica Light"/>
                <a:cs typeface="Helvetica Light"/>
              </a:rPr>
              <a:t> con mayor </a:t>
            </a:r>
            <a:r>
              <a:rPr lang="en-US" sz="3200" dirty="0" err="1" smtClean="0">
                <a:solidFill>
                  <a:srgbClr val="595959"/>
                </a:solidFill>
                <a:latin typeface="Helvetica Light"/>
                <a:cs typeface="Helvetica Light"/>
              </a:rPr>
              <a:t>rapidez</a:t>
            </a:r>
            <a:r>
              <a:rPr lang="en-US" sz="3200" dirty="0" smtClean="0">
                <a:solidFill>
                  <a:srgbClr val="595959"/>
                </a:solidFill>
                <a:latin typeface="Helvetica Light"/>
                <a:cs typeface="Helvetica Light"/>
              </a:rPr>
              <a:t> y </a:t>
            </a:r>
            <a:r>
              <a:rPr lang="en-US" sz="3200" dirty="0" err="1" smtClean="0">
                <a:solidFill>
                  <a:srgbClr val="595959"/>
                </a:solidFill>
                <a:latin typeface="Helvetica Light"/>
                <a:cs typeface="Helvetica Light"/>
              </a:rPr>
              <a:t>antelación</a:t>
            </a:r>
            <a:r>
              <a:rPr lang="en-US" sz="3200" dirty="0" smtClean="0">
                <a:solidFill>
                  <a:srgbClr val="595959"/>
                </a:solidFill>
                <a:latin typeface="Helvetica Light"/>
                <a:cs typeface="Helvetica Light"/>
              </a:rPr>
              <a:t>.</a:t>
            </a:r>
          </a:p>
          <a:p>
            <a:pPr marL="342900" indent="-342900">
              <a:buFont typeface="Arial" panose="020B0604020202020204" pitchFamily="34" charset="0"/>
              <a:buChar char="•"/>
            </a:pPr>
            <a:r>
              <a:rPr lang="en-US" sz="3200" dirty="0" err="1" smtClean="0">
                <a:solidFill>
                  <a:srgbClr val="595959"/>
                </a:solidFill>
                <a:latin typeface="Helvetica Light"/>
                <a:cs typeface="Helvetica Light"/>
              </a:rPr>
              <a:t>Más</a:t>
            </a:r>
            <a:r>
              <a:rPr lang="en-US" sz="3200" dirty="0" smtClean="0">
                <a:solidFill>
                  <a:srgbClr val="595959"/>
                </a:solidFill>
                <a:latin typeface="Helvetica Light"/>
                <a:cs typeface="Helvetica Light"/>
              </a:rPr>
              <a:t> </a:t>
            </a:r>
            <a:r>
              <a:rPr lang="en-US" sz="3200" dirty="0" err="1" smtClean="0">
                <a:solidFill>
                  <a:srgbClr val="595959"/>
                </a:solidFill>
                <a:latin typeface="Helvetica Light"/>
                <a:cs typeface="Helvetica Light"/>
              </a:rPr>
              <a:t>sencillo</a:t>
            </a:r>
            <a:r>
              <a:rPr lang="en-US" sz="3200" dirty="0" smtClean="0">
                <a:solidFill>
                  <a:srgbClr val="595959"/>
                </a:solidFill>
                <a:latin typeface="Helvetica Light"/>
                <a:cs typeface="Helvetica Light"/>
              </a:rPr>
              <a:t> de </a:t>
            </a:r>
            <a:r>
              <a:rPr lang="en-US" sz="3200" dirty="0" err="1" smtClean="0">
                <a:solidFill>
                  <a:srgbClr val="595959"/>
                </a:solidFill>
                <a:latin typeface="Helvetica Light"/>
                <a:cs typeface="Helvetica Light"/>
              </a:rPr>
              <a:t>corregir</a:t>
            </a:r>
            <a:r>
              <a:rPr lang="en-US" sz="3200" dirty="0" smtClean="0">
                <a:solidFill>
                  <a:srgbClr val="595959"/>
                </a:solidFill>
                <a:latin typeface="Helvetica Light"/>
                <a:cs typeface="Helvetica Light"/>
              </a:rPr>
              <a:t>.</a:t>
            </a:r>
          </a:p>
          <a:p>
            <a:pPr marL="342900" indent="-342900">
              <a:buFont typeface="Arial" panose="020B0604020202020204" pitchFamily="34" charset="0"/>
              <a:buChar char="•"/>
            </a:pPr>
            <a:r>
              <a:rPr lang="en-US" sz="3200" dirty="0" err="1" smtClean="0">
                <a:solidFill>
                  <a:srgbClr val="595959"/>
                </a:solidFill>
                <a:latin typeface="Helvetica Light"/>
                <a:cs typeface="Helvetica Light"/>
              </a:rPr>
              <a:t>Más</a:t>
            </a:r>
            <a:r>
              <a:rPr lang="en-US" sz="3200" dirty="0" smtClean="0">
                <a:solidFill>
                  <a:srgbClr val="595959"/>
                </a:solidFill>
                <a:latin typeface="Helvetica Light"/>
                <a:cs typeface="Helvetica Light"/>
              </a:rPr>
              <a:t> </a:t>
            </a:r>
            <a:r>
              <a:rPr lang="en-US" sz="3200" dirty="0" err="1" smtClean="0">
                <a:solidFill>
                  <a:srgbClr val="595959"/>
                </a:solidFill>
                <a:latin typeface="Helvetica Light"/>
                <a:cs typeface="Helvetica Light"/>
              </a:rPr>
              <a:t>barato</a:t>
            </a:r>
            <a:r>
              <a:rPr lang="en-US" sz="3200" dirty="0" smtClean="0">
                <a:solidFill>
                  <a:srgbClr val="595959"/>
                </a:solidFill>
                <a:latin typeface="Helvetica Light"/>
                <a:cs typeface="Helvetica Light"/>
              </a:rPr>
              <a:t>.</a:t>
            </a:r>
            <a:endParaRPr lang="en-US" sz="3200" dirty="0">
              <a:solidFill>
                <a:srgbClr val="595959"/>
              </a:solidFill>
              <a:latin typeface="Helvetica Light"/>
              <a:cs typeface="Helvetica Light"/>
            </a:endParaRPr>
          </a:p>
        </p:txBody>
      </p:sp>
    </p:spTree>
    <p:extLst>
      <p:ext uri="{BB962C8B-B14F-4D97-AF65-F5344CB8AC3E}">
        <p14:creationId xmlns:p14="http://schemas.microsoft.com/office/powerpoint/2010/main" val="336261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2" presetClass="emph" presetSubtype="0" fill="hold" nodeType="afterEffect">
                                  <p:stCondLst>
                                    <p:cond delay="0"/>
                                  </p:stCondLst>
                                  <p:childTnLst>
                                    <p:animRot by="120000">
                                      <p:cBhvr>
                                        <p:cTn id="18" dur="500" fill="hold">
                                          <p:stCondLst>
                                            <p:cond delay="0"/>
                                          </p:stCondLst>
                                        </p:cTn>
                                        <p:tgtEl>
                                          <p:spTgt spid="5"/>
                                        </p:tgtEl>
                                        <p:attrNameLst>
                                          <p:attrName>r</p:attrName>
                                        </p:attrNameLst>
                                      </p:cBhvr>
                                    </p:animRot>
                                    <p:animRot by="-240000">
                                      <p:cBhvr>
                                        <p:cTn id="19" dur="1000" fill="hold">
                                          <p:stCondLst>
                                            <p:cond delay="1000"/>
                                          </p:stCondLst>
                                        </p:cTn>
                                        <p:tgtEl>
                                          <p:spTgt spid="5"/>
                                        </p:tgtEl>
                                        <p:attrNameLst>
                                          <p:attrName>r</p:attrName>
                                        </p:attrNameLst>
                                      </p:cBhvr>
                                    </p:animRot>
                                    <p:animRot by="240000">
                                      <p:cBhvr>
                                        <p:cTn id="20" dur="1000" fill="hold">
                                          <p:stCondLst>
                                            <p:cond delay="2000"/>
                                          </p:stCondLst>
                                        </p:cTn>
                                        <p:tgtEl>
                                          <p:spTgt spid="5"/>
                                        </p:tgtEl>
                                        <p:attrNameLst>
                                          <p:attrName>r</p:attrName>
                                        </p:attrNameLst>
                                      </p:cBhvr>
                                    </p:animRot>
                                    <p:animRot by="-240000">
                                      <p:cBhvr>
                                        <p:cTn id="21" dur="1000" fill="hold">
                                          <p:stCondLst>
                                            <p:cond delay="3000"/>
                                          </p:stCondLst>
                                        </p:cTn>
                                        <p:tgtEl>
                                          <p:spTgt spid="5"/>
                                        </p:tgtEl>
                                        <p:attrNameLst>
                                          <p:attrName>r</p:attrName>
                                        </p:attrNameLst>
                                      </p:cBhvr>
                                    </p:animRot>
                                    <p:animRot by="120000">
                                      <p:cBhvr>
                                        <p:cTn id="22" dur="1000" fill="hold">
                                          <p:stCondLst>
                                            <p:cond delay="40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a:latin typeface="Segoe UI" panose="020B0502040204020203" pitchFamily="34" charset="0"/>
                <a:cs typeface="Segoe UI" panose="020B0502040204020203" pitchFamily="34" charset="0"/>
              </a:rPr>
              <a:t>¿QUÉ NOS APORTA LA </a:t>
            </a:r>
            <a:r>
              <a:rPr lang="en-US" dirty="0">
                <a:solidFill>
                  <a:schemeClr val="accent2"/>
                </a:solidFill>
                <a:latin typeface="Segoe UI" panose="020B0502040204020203" pitchFamily="34" charset="0"/>
                <a:cs typeface="Segoe UI" panose="020B0502040204020203" pitchFamily="34" charset="0"/>
              </a:rPr>
              <a:t>INTEGRACIÓN CONTINUA?</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Beneficios</a:t>
            </a:r>
            <a:r>
              <a:rPr lang="en-US" sz="1400" dirty="0" smtClean="0"/>
              <a:t>. </a:t>
            </a:r>
            <a:r>
              <a:rPr lang="en-US" sz="1400" dirty="0" err="1" smtClean="0"/>
              <a:t>Minimiza</a:t>
            </a:r>
            <a:r>
              <a:rPr lang="en-US" sz="1400" dirty="0" smtClean="0"/>
              <a:t> </a:t>
            </a:r>
            <a:r>
              <a:rPr lang="en-US" sz="1400" dirty="0" err="1" smtClean="0"/>
              <a:t>problemas</a:t>
            </a:r>
            <a:r>
              <a:rPr lang="en-US" sz="1400" dirty="0" smtClean="0"/>
              <a:t> </a:t>
            </a:r>
            <a:r>
              <a:rPr lang="en-US" sz="1400" dirty="0" err="1" smtClean="0"/>
              <a:t>en</a:t>
            </a:r>
            <a:r>
              <a:rPr lang="en-US" sz="1400" dirty="0" smtClean="0"/>
              <a:t> Merges.</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294" y="994624"/>
            <a:ext cx="2940506" cy="3430591"/>
          </a:xfrm>
          <a:prstGeom prst="rect">
            <a:avLst/>
          </a:prstGeom>
        </p:spPr>
      </p:pic>
      <p:sp>
        <p:nvSpPr>
          <p:cNvPr id="6" name="Rectangle 2"/>
          <p:cNvSpPr/>
          <p:nvPr/>
        </p:nvSpPr>
        <p:spPr>
          <a:xfrm>
            <a:off x="348136" y="1189494"/>
            <a:ext cx="4681063" cy="2677656"/>
          </a:xfrm>
          <a:prstGeom prst="rect">
            <a:avLst/>
          </a:prstGeom>
        </p:spPr>
        <p:txBody>
          <a:bodyPr wrap="square">
            <a:spAutoFit/>
          </a:bodyPr>
          <a:lstStyle/>
          <a:p>
            <a:pPr marL="342900" indent="-342900">
              <a:buFont typeface="Arial" panose="020B0604020202020204" pitchFamily="34" charset="0"/>
              <a:buChar char="•"/>
            </a:pPr>
            <a:r>
              <a:rPr lang="en-US" sz="2800" dirty="0" err="1" smtClean="0">
                <a:solidFill>
                  <a:srgbClr val="595959"/>
                </a:solidFill>
                <a:latin typeface="Helvetica Light"/>
                <a:cs typeface="Helvetica Light"/>
              </a:rPr>
              <a:t>Una</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integración</a:t>
            </a:r>
            <a:r>
              <a:rPr lang="en-US" sz="2800" dirty="0" smtClean="0">
                <a:solidFill>
                  <a:srgbClr val="595959"/>
                </a:solidFill>
                <a:latin typeface="Helvetica Light"/>
                <a:cs typeface="Helvetica Light"/>
              </a:rPr>
              <a:t> continua con Builds </a:t>
            </a:r>
            <a:r>
              <a:rPr lang="en-US" sz="2800" dirty="0" err="1" smtClean="0">
                <a:solidFill>
                  <a:srgbClr val="595959"/>
                </a:solidFill>
                <a:latin typeface="Helvetica Light"/>
                <a:cs typeface="Helvetica Light"/>
              </a:rPr>
              <a:t>frecuentes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tiende</a:t>
            </a:r>
            <a:r>
              <a:rPr lang="en-US" sz="2800" dirty="0" smtClean="0">
                <a:solidFill>
                  <a:srgbClr val="595959"/>
                </a:solidFill>
                <a:latin typeface="Helvetica Light"/>
                <a:cs typeface="Helvetica Light"/>
              </a:rPr>
              <a:t> a </a:t>
            </a:r>
            <a:r>
              <a:rPr lang="en-US" sz="2800" dirty="0" err="1" smtClean="0">
                <a:solidFill>
                  <a:srgbClr val="595959"/>
                </a:solidFill>
                <a:latin typeface="Helvetica Light"/>
                <a:cs typeface="Helvetica Light"/>
              </a:rPr>
              <a:t>forzar</a:t>
            </a:r>
            <a:r>
              <a:rPr lang="en-US" sz="2800" dirty="0" smtClean="0">
                <a:solidFill>
                  <a:srgbClr val="595959"/>
                </a:solidFill>
                <a:latin typeface="Helvetica Light"/>
                <a:cs typeface="Helvetica Light"/>
              </a:rPr>
              <a:t> Commits </a:t>
            </a:r>
            <a:r>
              <a:rPr lang="en-US" sz="2800" dirty="0" err="1" smtClean="0">
                <a:solidFill>
                  <a:srgbClr val="595959"/>
                </a:solidFill>
                <a:latin typeface="Helvetica Light"/>
                <a:cs typeface="Helvetica Light"/>
              </a:rPr>
              <a:t>más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pequeños</a:t>
            </a:r>
            <a:r>
              <a:rPr lang="en-US" sz="2800" dirty="0" smtClean="0">
                <a:solidFill>
                  <a:srgbClr val="595959"/>
                </a:solidFill>
                <a:latin typeface="Helvetica Light"/>
                <a:cs typeface="Helvetica Light"/>
              </a:rPr>
              <a:t>.</a:t>
            </a:r>
          </a:p>
          <a:p>
            <a:pPr marL="342900" indent="-342900">
              <a:buFont typeface="Arial" panose="020B0604020202020204" pitchFamily="34" charset="0"/>
              <a:buChar char="•"/>
            </a:pPr>
            <a:r>
              <a:rPr lang="en-US" sz="2800" dirty="0" err="1" smtClean="0">
                <a:solidFill>
                  <a:srgbClr val="595959"/>
                </a:solidFill>
                <a:latin typeface="Helvetica Light"/>
                <a:cs typeface="Helvetica Light"/>
              </a:rPr>
              <a:t>Más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fácil</a:t>
            </a:r>
            <a:r>
              <a:rPr lang="en-US" sz="2800" dirty="0" smtClean="0">
                <a:solidFill>
                  <a:srgbClr val="595959"/>
                </a:solidFill>
                <a:latin typeface="Helvetica Light"/>
                <a:cs typeface="Helvetica Light"/>
              </a:rPr>
              <a:t> de </a:t>
            </a:r>
            <a:r>
              <a:rPr lang="en-US" sz="2800" dirty="0" err="1" smtClean="0">
                <a:solidFill>
                  <a:srgbClr val="595959"/>
                </a:solidFill>
                <a:latin typeface="Helvetica Light"/>
                <a:cs typeface="Helvetica Light"/>
              </a:rPr>
              <a:t>hacer</a:t>
            </a:r>
            <a:r>
              <a:rPr lang="en-US" sz="2800" dirty="0" smtClean="0">
                <a:solidFill>
                  <a:srgbClr val="595959"/>
                </a:solidFill>
                <a:latin typeface="Helvetica Light"/>
                <a:cs typeface="Helvetica Light"/>
              </a:rPr>
              <a:t> rollback.</a:t>
            </a:r>
            <a:endParaRPr lang="en-US" sz="2800" dirty="0">
              <a:solidFill>
                <a:srgbClr val="595959"/>
              </a:solidFill>
              <a:latin typeface="Helvetica Light"/>
              <a:cs typeface="Helvetica Light"/>
            </a:endParaRPr>
          </a:p>
        </p:txBody>
      </p:sp>
    </p:spTree>
    <p:extLst>
      <p:ext uri="{BB962C8B-B14F-4D97-AF65-F5344CB8AC3E}">
        <p14:creationId xmlns:p14="http://schemas.microsoft.com/office/powerpoint/2010/main" val="301928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a:latin typeface="Segoe UI" panose="020B0502040204020203" pitchFamily="34" charset="0"/>
                <a:cs typeface="Segoe UI" panose="020B0502040204020203" pitchFamily="34" charset="0"/>
              </a:rPr>
              <a:t>¿QUÉ NOS APORTA LA </a:t>
            </a:r>
            <a:r>
              <a:rPr lang="en-US" dirty="0">
                <a:solidFill>
                  <a:schemeClr val="accent2"/>
                </a:solidFill>
                <a:latin typeface="Segoe UI" panose="020B0502040204020203" pitchFamily="34" charset="0"/>
                <a:cs typeface="Segoe UI" panose="020B0502040204020203" pitchFamily="34" charset="0"/>
              </a:rPr>
              <a:t>INTEGRACIÓN CONTINUA?</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Beneficios</a:t>
            </a:r>
            <a:r>
              <a:rPr lang="en-US" sz="1400" dirty="0" smtClean="0"/>
              <a:t>. </a:t>
            </a:r>
            <a:r>
              <a:rPr lang="en-US" sz="1400" dirty="0" err="1" smtClean="0"/>
              <a:t>En</a:t>
            </a:r>
            <a:r>
              <a:rPr lang="en-US" sz="1400" dirty="0" smtClean="0"/>
              <a:t> mi </a:t>
            </a:r>
            <a:r>
              <a:rPr lang="en-US" sz="1400" dirty="0" err="1" smtClean="0"/>
              <a:t>máquina</a:t>
            </a:r>
            <a:r>
              <a:rPr lang="en-US" sz="1400" dirty="0" smtClean="0"/>
              <a:t> </a:t>
            </a:r>
            <a:r>
              <a:rPr lang="en-US" sz="1400" dirty="0" err="1" smtClean="0"/>
              <a:t>funciona</a:t>
            </a:r>
            <a:r>
              <a:rPr lang="en-US" sz="1400" dirty="0" smtClean="0"/>
              <a:t>…</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294" y="1291125"/>
            <a:ext cx="2940506" cy="2837588"/>
          </a:xfrm>
          <a:prstGeom prst="rect">
            <a:avLst/>
          </a:prstGeom>
        </p:spPr>
      </p:pic>
      <p:sp>
        <p:nvSpPr>
          <p:cNvPr id="6" name="Rectangle 2"/>
          <p:cNvSpPr/>
          <p:nvPr/>
        </p:nvSpPr>
        <p:spPr>
          <a:xfrm>
            <a:off x="348136" y="1189494"/>
            <a:ext cx="4909664" cy="3108543"/>
          </a:xfrm>
          <a:prstGeom prst="rect">
            <a:avLst/>
          </a:prstGeom>
        </p:spPr>
        <p:txBody>
          <a:bodyPr wrap="square">
            <a:spAutoFit/>
          </a:bodyPr>
          <a:lstStyle/>
          <a:p>
            <a:pPr marL="342900" indent="-342900">
              <a:buFont typeface="Arial" panose="020B0604020202020204" pitchFamily="34" charset="0"/>
              <a:buChar char="•"/>
            </a:pPr>
            <a:r>
              <a:rPr lang="en-US" sz="2800" dirty="0" err="1" smtClean="0">
                <a:solidFill>
                  <a:srgbClr val="595959"/>
                </a:solidFill>
                <a:latin typeface="Helvetica Light"/>
                <a:cs typeface="Helvetica Light"/>
              </a:rPr>
              <a:t>Consistencia</a:t>
            </a:r>
            <a:r>
              <a:rPr lang="en-US" sz="2800" dirty="0" smtClean="0">
                <a:solidFill>
                  <a:srgbClr val="595959"/>
                </a:solidFill>
                <a:latin typeface="Helvetica Light"/>
                <a:cs typeface="Helvetica Light"/>
              </a:rPr>
              <a:t>. Builds </a:t>
            </a:r>
            <a:r>
              <a:rPr lang="en-US" sz="2800" dirty="0" err="1" smtClean="0">
                <a:solidFill>
                  <a:srgbClr val="595959"/>
                </a:solidFill>
                <a:latin typeface="Helvetica Light"/>
                <a:cs typeface="Helvetica Light"/>
              </a:rPr>
              <a:t>reproducibles</a:t>
            </a:r>
            <a:r>
              <a:rPr lang="en-US" sz="2800" dirty="0" smtClean="0">
                <a:solidFill>
                  <a:srgbClr val="595959"/>
                </a:solidFill>
                <a:latin typeface="Helvetica Light"/>
                <a:cs typeface="Helvetica Light"/>
              </a:rPr>
              <a:t>.</a:t>
            </a:r>
          </a:p>
          <a:p>
            <a:pPr marL="342900" indent="-342900">
              <a:buFont typeface="Arial" panose="020B0604020202020204" pitchFamily="34" charset="0"/>
              <a:buChar char="•"/>
            </a:pPr>
            <a:r>
              <a:rPr lang="en-US" sz="2800" dirty="0" smtClean="0">
                <a:solidFill>
                  <a:srgbClr val="595959"/>
                </a:solidFill>
                <a:latin typeface="Helvetica Light"/>
                <a:cs typeface="Helvetica Light"/>
              </a:rPr>
              <a:t>La App </a:t>
            </a:r>
            <a:r>
              <a:rPr lang="en-US" sz="2800" dirty="0" err="1" smtClean="0">
                <a:solidFill>
                  <a:srgbClr val="595959"/>
                </a:solidFill>
                <a:latin typeface="Helvetica Light"/>
                <a:cs typeface="Helvetica Light"/>
              </a:rPr>
              <a:t>funcionará</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en</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cualquier</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entorno</a:t>
            </a:r>
            <a:r>
              <a:rPr lang="en-US" sz="2800" dirty="0" smtClean="0">
                <a:solidFill>
                  <a:srgbClr val="595959"/>
                </a:solidFill>
                <a:latin typeface="Helvetica Light"/>
                <a:cs typeface="Helvetica Light"/>
              </a:rPr>
              <a:t> con </a:t>
            </a:r>
            <a:r>
              <a:rPr lang="en-US" sz="2800" dirty="0" err="1" smtClean="0">
                <a:solidFill>
                  <a:srgbClr val="595959"/>
                </a:solidFill>
                <a:latin typeface="Helvetica Light"/>
                <a:cs typeface="Helvetica Light"/>
              </a:rPr>
              <a:t>las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mismas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condiciones</a:t>
            </a:r>
            <a:r>
              <a:rPr lang="en-US" sz="2800" dirty="0" smtClean="0">
                <a:solidFill>
                  <a:srgbClr val="595959"/>
                </a:solidFill>
                <a:latin typeface="Helvetica Light"/>
                <a:cs typeface="Helvetica Light"/>
              </a:rPr>
              <a:t>.</a:t>
            </a:r>
          </a:p>
          <a:p>
            <a:pPr marL="342900" indent="-342900">
              <a:buFont typeface="Arial" panose="020B0604020202020204" pitchFamily="34" charset="0"/>
              <a:buChar char="•"/>
            </a:pPr>
            <a:r>
              <a:rPr lang="en-US" sz="2800" dirty="0" err="1" smtClean="0">
                <a:solidFill>
                  <a:srgbClr val="595959"/>
                </a:solidFill>
                <a:latin typeface="Helvetica Light"/>
                <a:cs typeface="Helvetica Light"/>
              </a:rPr>
              <a:t>Evitamos</a:t>
            </a:r>
            <a:r>
              <a:rPr lang="en-US" sz="2800" dirty="0" smtClean="0">
                <a:solidFill>
                  <a:srgbClr val="595959"/>
                </a:solidFill>
                <a:latin typeface="Helvetica Light"/>
                <a:cs typeface="Helvetica Light"/>
              </a:rPr>
              <a:t> la “</a:t>
            </a:r>
            <a:r>
              <a:rPr lang="en-US" sz="2800" dirty="0" err="1" smtClean="0">
                <a:solidFill>
                  <a:srgbClr val="595959"/>
                </a:solidFill>
                <a:latin typeface="Helvetica Light"/>
                <a:cs typeface="Helvetica Light"/>
              </a:rPr>
              <a:t>contaminación</a:t>
            </a:r>
            <a:r>
              <a:rPr lang="en-US" sz="2800" dirty="0" smtClean="0">
                <a:solidFill>
                  <a:srgbClr val="595959"/>
                </a:solidFill>
                <a:latin typeface="Helvetica Light"/>
                <a:cs typeface="Helvetica Light"/>
              </a:rPr>
              <a:t> de la Build”</a:t>
            </a:r>
            <a:endParaRPr lang="en-US" sz="2800" dirty="0">
              <a:solidFill>
                <a:srgbClr val="595959"/>
              </a:solidFill>
              <a:latin typeface="Helvetica Light"/>
              <a:cs typeface="Helvetica Light"/>
            </a:endParaRPr>
          </a:p>
        </p:txBody>
      </p:sp>
    </p:spTree>
    <p:extLst>
      <p:ext uri="{BB962C8B-B14F-4D97-AF65-F5344CB8AC3E}">
        <p14:creationId xmlns:p14="http://schemas.microsoft.com/office/powerpoint/2010/main" val="70614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3" y="-1"/>
            <a:ext cx="9167423" cy="5143501"/>
          </a:xfrm>
          <a:prstGeom prst="rect">
            <a:avLst/>
          </a:prstGeom>
        </p:spPr>
      </p:pic>
    </p:spTree>
    <p:extLst>
      <p:ext uri="{BB962C8B-B14F-4D97-AF65-F5344CB8AC3E}">
        <p14:creationId xmlns:p14="http://schemas.microsoft.com/office/powerpoint/2010/main" val="398314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VENTAJAS INTEGRACIÓN </a:t>
            </a:r>
            <a:r>
              <a:rPr lang="en-US" dirty="0" smtClean="0">
                <a:solidFill>
                  <a:schemeClr val="accent2"/>
                </a:solidFill>
                <a:latin typeface="Segoe UI" panose="020B0502040204020203" pitchFamily="34" charset="0"/>
                <a:cs typeface="Segoe UI" panose="020B0502040204020203" pitchFamily="34" charset="0"/>
              </a:rPr>
              <a:t>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Poder</a:t>
            </a:r>
            <a:r>
              <a:rPr lang="en-US" sz="1400" dirty="0" smtClean="0"/>
              <a:t> </a:t>
            </a:r>
            <a:r>
              <a:rPr lang="en-US" sz="1400" dirty="0" err="1" smtClean="0"/>
              <a:t>desplegar</a:t>
            </a:r>
            <a:r>
              <a:rPr lang="en-US" sz="1400" dirty="0" smtClean="0"/>
              <a:t> </a:t>
            </a:r>
            <a:r>
              <a:rPr lang="en-US" sz="1400" dirty="0" err="1" smtClean="0"/>
              <a:t>en</a:t>
            </a:r>
            <a:r>
              <a:rPr lang="en-US" sz="1400" dirty="0" smtClean="0"/>
              <a:t> </a:t>
            </a:r>
            <a:r>
              <a:rPr lang="en-US" sz="1400" dirty="0" err="1" smtClean="0"/>
              <a:t>cualquier</a:t>
            </a:r>
            <a:r>
              <a:rPr lang="en-US" sz="1400" dirty="0" smtClean="0"/>
              <a:t> </a:t>
            </a:r>
            <a:r>
              <a:rPr lang="en-US" sz="1400" dirty="0" err="1" smtClean="0"/>
              <a:t>momento</a:t>
            </a:r>
            <a:endParaRPr lang="en-US" sz="1400" dirty="0"/>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9827" y="768642"/>
            <a:ext cx="2984173" cy="3860508"/>
          </a:xfrm>
          <a:prstGeom prst="rect">
            <a:avLst/>
          </a:prstGeom>
        </p:spPr>
      </p:pic>
      <p:sp>
        <p:nvSpPr>
          <p:cNvPr id="6" name="Rectangle 2"/>
          <p:cNvSpPr/>
          <p:nvPr/>
        </p:nvSpPr>
        <p:spPr>
          <a:xfrm>
            <a:off x="348136" y="1230690"/>
            <a:ext cx="6205064" cy="1569660"/>
          </a:xfrm>
          <a:prstGeom prst="rect">
            <a:avLst/>
          </a:prstGeom>
        </p:spPr>
        <p:txBody>
          <a:bodyPr wrap="square">
            <a:spAutoFit/>
          </a:bodyPr>
          <a:lstStyle/>
          <a:p>
            <a:pPr marL="457200" indent="-457200">
              <a:buFont typeface="Arial" panose="020B0604020202020204" pitchFamily="34" charset="0"/>
              <a:buChar char="•"/>
            </a:pPr>
            <a:r>
              <a:rPr lang="en-US" sz="2400" dirty="0" err="1" smtClean="0">
                <a:solidFill>
                  <a:srgbClr val="595959"/>
                </a:solidFill>
                <a:latin typeface="Helvetica Light"/>
                <a:cs typeface="Helvetica Light"/>
              </a:rPr>
              <a:t>Necesitamos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entregar</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una</a:t>
            </a:r>
            <a:r>
              <a:rPr lang="en-US" sz="2400" dirty="0" smtClean="0">
                <a:solidFill>
                  <a:srgbClr val="595959"/>
                </a:solidFill>
                <a:latin typeface="Helvetica Light"/>
                <a:cs typeface="Helvetica Light"/>
              </a:rPr>
              <a:t> version al </a:t>
            </a:r>
            <a:r>
              <a:rPr lang="en-US" sz="2400" dirty="0" err="1" smtClean="0">
                <a:solidFill>
                  <a:srgbClr val="595959"/>
                </a:solidFill>
                <a:latin typeface="Helvetica Light"/>
                <a:cs typeface="Helvetica Light"/>
              </a:rPr>
              <a:t>cliente</a:t>
            </a:r>
            <a:r>
              <a:rPr lang="en-US" sz="2400"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dirty="0" smtClean="0">
                <a:solidFill>
                  <a:srgbClr val="595959"/>
                </a:solidFill>
                <a:latin typeface="Helvetica Light"/>
                <a:cs typeface="Helvetica Light"/>
              </a:rPr>
              <a:t>¿Para </a:t>
            </a:r>
            <a:r>
              <a:rPr lang="en-US" sz="2400" dirty="0" err="1" smtClean="0">
                <a:solidFill>
                  <a:srgbClr val="595959"/>
                </a:solidFill>
                <a:latin typeface="Helvetica Light"/>
                <a:cs typeface="Helvetica Light"/>
              </a:rPr>
              <a:t>cuando</a:t>
            </a:r>
            <a:r>
              <a:rPr lang="en-US" sz="2400"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b="1" dirty="0" smtClean="0">
                <a:solidFill>
                  <a:srgbClr val="595959"/>
                </a:solidFill>
                <a:latin typeface="Helvetica Light"/>
                <a:cs typeface="Helvetica Light"/>
              </a:rPr>
              <a:t>AHORA</a:t>
            </a:r>
            <a:endParaRPr lang="en-US" sz="2400" b="1" dirty="0">
              <a:solidFill>
                <a:srgbClr val="595959"/>
              </a:solidFill>
              <a:latin typeface="Helvetica Light"/>
              <a:cs typeface="Helvetica Light"/>
            </a:endParaRPr>
          </a:p>
        </p:txBody>
      </p:sp>
    </p:spTree>
    <p:extLst>
      <p:ext uri="{BB962C8B-B14F-4D97-AF65-F5344CB8AC3E}">
        <p14:creationId xmlns:p14="http://schemas.microsoft.com/office/powerpoint/2010/main" val="178911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smtClean="0">
                <a:latin typeface="Segoe UI" panose="020B0502040204020203" pitchFamily="34" charset="0"/>
                <a:cs typeface="Segoe UI" panose="020B0502040204020203" pitchFamily="34" charset="0"/>
              </a:rPr>
              <a:t>CONTROL DE </a:t>
            </a:r>
            <a:r>
              <a:rPr lang="en-US" dirty="0" smtClean="0">
                <a:solidFill>
                  <a:schemeClr val="accent2"/>
                </a:solidFill>
                <a:latin typeface="Segoe UI" panose="020B0502040204020203" pitchFamily="34" charset="0"/>
                <a:cs typeface="Segoe UI" panose="020B0502040204020203" pitchFamily="34" charset="0"/>
              </a:rPr>
              <a:t>CÓDIGO FUENTE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Opciones</a:t>
            </a:r>
            <a:endParaRPr lang="en-US" sz="1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318114"/>
            <a:ext cx="2438400" cy="24384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216" y="1318114"/>
            <a:ext cx="2438400" cy="2438400"/>
          </a:xfrm>
          <a:prstGeom prst="rect">
            <a:avLst/>
          </a:prstGeom>
        </p:spPr>
      </p:pic>
      <p:sp>
        <p:nvSpPr>
          <p:cNvPr id="9" name="Text Placeholder 8"/>
          <p:cNvSpPr>
            <a:spLocks noGrp="1"/>
          </p:cNvSpPr>
          <p:nvPr>
            <p:ph type="body" sz="quarter" idx="4294967295"/>
          </p:nvPr>
        </p:nvSpPr>
        <p:spPr>
          <a:xfrm>
            <a:off x="1752600" y="3628660"/>
            <a:ext cx="1981200" cy="948836"/>
          </a:xfrm>
          <a:prstGeom prst="rect">
            <a:avLst/>
          </a:prstGeom>
        </p:spPr>
        <p:txBody>
          <a:bodyPr/>
          <a:lstStyle/>
          <a:p>
            <a:pPr marL="0" indent="0" algn="ctr">
              <a:buNone/>
            </a:pPr>
            <a:r>
              <a:rPr lang="en-US" sz="1400" dirty="0" smtClean="0"/>
              <a:t>Team Foundation Server</a:t>
            </a:r>
          </a:p>
          <a:p>
            <a:pPr marL="0" indent="0" algn="ctr">
              <a:buNone/>
            </a:pPr>
            <a:r>
              <a:rPr lang="en-US" sz="1400" dirty="0"/>
              <a:t>o</a:t>
            </a:r>
            <a:endParaRPr lang="en-US" sz="1400" dirty="0" smtClean="0"/>
          </a:p>
          <a:p>
            <a:pPr marL="0" indent="0" algn="ctr">
              <a:buNone/>
            </a:pPr>
            <a:r>
              <a:rPr lang="en-US" sz="1400" dirty="0" smtClean="0"/>
              <a:t>Visual Studio Online</a:t>
            </a:r>
            <a:endParaRPr lang="en-US" sz="1400" dirty="0"/>
          </a:p>
        </p:txBody>
      </p:sp>
      <p:sp>
        <p:nvSpPr>
          <p:cNvPr id="11" name="Text Placeholder 8"/>
          <p:cNvSpPr>
            <a:spLocks noGrp="1"/>
          </p:cNvSpPr>
          <p:nvPr>
            <p:ph type="body" sz="quarter" idx="4294967295"/>
          </p:nvPr>
        </p:nvSpPr>
        <p:spPr>
          <a:xfrm>
            <a:off x="4827816" y="3753122"/>
            <a:ext cx="1981200" cy="238490"/>
          </a:xfrm>
          <a:prstGeom prst="rect">
            <a:avLst/>
          </a:prstGeom>
        </p:spPr>
        <p:txBody>
          <a:bodyPr/>
          <a:lstStyle/>
          <a:p>
            <a:pPr marL="0" indent="0" algn="ctr">
              <a:buNone/>
            </a:pPr>
            <a:r>
              <a:rPr lang="en-US" sz="1400" dirty="0" err="1" smtClean="0"/>
              <a:t>Git</a:t>
            </a:r>
            <a:r>
              <a:rPr lang="en-US" sz="1400" dirty="0" smtClean="0"/>
              <a:t> / GitHub</a:t>
            </a:r>
            <a:endParaRPr lang="en-US" sz="1400" dirty="0"/>
          </a:p>
        </p:txBody>
      </p:sp>
    </p:spTree>
    <p:extLst>
      <p:ext uri="{BB962C8B-B14F-4D97-AF65-F5344CB8AC3E}">
        <p14:creationId xmlns:p14="http://schemas.microsoft.com/office/powerpoint/2010/main" val="297868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CI </a:t>
            </a:r>
            <a:r>
              <a:rPr lang="en-US" dirty="0" smtClean="0">
                <a:solidFill>
                  <a:schemeClr val="accent2"/>
                </a:solidFill>
                <a:latin typeface="Segoe UI" panose="020B0502040204020203" pitchFamily="34" charset="0"/>
                <a:cs typeface="Segoe UI" panose="020B0502040204020203" pitchFamily="34" charset="0"/>
              </a:rPr>
              <a:t>SOFTWARE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TFS</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827" y="1206809"/>
            <a:ext cx="2984173" cy="2984173"/>
          </a:xfrm>
          <a:prstGeom prst="rect">
            <a:avLst/>
          </a:prstGeom>
        </p:spPr>
      </p:pic>
      <p:sp>
        <p:nvSpPr>
          <p:cNvPr id="6" name="Rectangle 2"/>
          <p:cNvSpPr/>
          <p:nvPr/>
        </p:nvSpPr>
        <p:spPr>
          <a:xfrm>
            <a:off x="348136" y="1230690"/>
            <a:ext cx="6205064" cy="1569660"/>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595959"/>
                </a:solidFill>
                <a:latin typeface="Helvetica Light"/>
                <a:cs typeface="Helvetica Light"/>
              </a:rPr>
              <a:t>Mucho </a:t>
            </a:r>
            <a:r>
              <a:rPr lang="en-US" sz="2400" dirty="0" err="1" smtClean="0">
                <a:solidFill>
                  <a:srgbClr val="595959"/>
                </a:solidFill>
                <a:latin typeface="Helvetica Light"/>
                <a:cs typeface="Helvetica Light"/>
              </a:rPr>
              <a:t>más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que</a:t>
            </a:r>
            <a:r>
              <a:rPr lang="en-US" sz="2400" dirty="0" smtClean="0">
                <a:solidFill>
                  <a:srgbClr val="595959"/>
                </a:solidFill>
                <a:latin typeface="Helvetica Light"/>
                <a:cs typeface="Helvetica Light"/>
              </a:rPr>
              <a:t> CI</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Sólo</a:t>
            </a:r>
            <a:r>
              <a:rPr lang="en-US" sz="2400" dirty="0" smtClean="0">
                <a:solidFill>
                  <a:srgbClr val="595959"/>
                </a:solidFill>
                <a:latin typeface="Helvetica Light"/>
                <a:cs typeface="Helvetica Light"/>
              </a:rPr>
              <a:t> para Windows. </a:t>
            </a:r>
            <a:r>
              <a:rPr lang="en-US" sz="2400" dirty="0" err="1" smtClean="0">
                <a:solidFill>
                  <a:srgbClr val="595959"/>
                </a:solidFill>
                <a:latin typeface="Helvetica Light"/>
                <a:cs typeface="Helvetica Light"/>
              </a:rPr>
              <a:t>Requiere</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utilizat</a:t>
            </a:r>
            <a:r>
              <a:rPr lang="en-US" sz="2400" dirty="0" smtClean="0">
                <a:solidFill>
                  <a:srgbClr val="595959"/>
                </a:solidFill>
                <a:latin typeface="Helvetica Light"/>
                <a:cs typeface="Helvetica Light"/>
              </a:rPr>
              <a:t> Mac Build Host.</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Requiere</a:t>
            </a:r>
            <a:r>
              <a:rPr lang="en-US" sz="2400" dirty="0" smtClean="0">
                <a:solidFill>
                  <a:srgbClr val="595959"/>
                </a:solidFill>
                <a:latin typeface="Helvetica Light"/>
                <a:cs typeface="Helvetica Light"/>
              </a:rPr>
              <a:t> Xamarin Pro o Business.</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38169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CI </a:t>
            </a:r>
            <a:r>
              <a:rPr lang="en-US" dirty="0" smtClean="0">
                <a:solidFill>
                  <a:schemeClr val="accent2"/>
                </a:solidFill>
                <a:latin typeface="Segoe UI" panose="020B0502040204020203" pitchFamily="34" charset="0"/>
                <a:cs typeface="Segoe UI" panose="020B0502040204020203" pitchFamily="34" charset="0"/>
              </a:rPr>
              <a:t>SOFTWARE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TeamCity</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206809"/>
            <a:ext cx="2984173" cy="2984173"/>
          </a:xfrm>
          <a:prstGeom prst="rect">
            <a:avLst/>
          </a:prstGeom>
        </p:spPr>
      </p:pic>
      <p:sp>
        <p:nvSpPr>
          <p:cNvPr id="6" name="Rectangle 2"/>
          <p:cNvSpPr/>
          <p:nvPr/>
        </p:nvSpPr>
        <p:spPr>
          <a:xfrm>
            <a:off x="348136" y="1230690"/>
            <a:ext cx="6205064" cy="1200329"/>
          </a:xfrm>
          <a:prstGeom prst="rect">
            <a:avLst/>
          </a:prstGeom>
        </p:spPr>
        <p:txBody>
          <a:bodyPr wrap="square">
            <a:spAutoFit/>
          </a:bodyPr>
          <a:lstStyle/>
          <a:p>
            <a:pPr marL="457200" indent="-457200">
              <a:buFont typeface="Arial" panose="020B0604020202020204" pitchFamily="34" charset="0"/>
              <a:buChar char="•"/>
            </a:pPr>
            <a:r>
              <a:rPr lang="en-US" sz="2400" dirty="0" err="1" smtClean="0">
                <a:solidFill>
                  <a:srgbClr val="595959"/>
                </a:solidFill>
                <a:latin typeface="Helvetica Light"/>
                <a:cs typeface="Helvetica Light"/>
              </a:rPr>
              <a:t>Fácil</a:t>
            </a:r>
            <a:r>
              <a:rPr lang="en-US" sz="2400" dirty="0" smtClean="0">
                <a:solidFill>
                  <a:srgbClr val="595959"/>
                </a:solidFill>
                <a:latin typeface="Helvetica Light"/>
                <a:cs typeface="Helvetica Light"/>
              </a:rPr>
              <a:t> de </a:t>
            </a:r>
            <a:r>
              <a:rPr lang="en-US" sz="2400" dirty="0" err="1" smtClean="0">
                <a:solidFill>
                  <a:srgbClr val="595959"/>
                </a:solidFill>
                <a:latin typeface="Helvetica Light"/>
                <a:cs typeface="Helvetica Light"/>
              </a:rPr>
              <a:t>instalar</a:t>
            </a:r>
            <a:r>
              <a:rPr lang="en-US" sz="2400"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dirty="0" smtClean="0">
                <a:solidFill>
                  <a:srgbClr val="595959"/>
                </a:solidFill>
                <a:latin typeface="Helvetica Light"/>
                <a:cs typeface="Helvetica Light"/>
              </a:rPr>
              <a:t>Windows &amp; OSX.</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Versión</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gratuita</a:t>
            </a:r>
            <a:r>
              <a:rPr lang="en-US" sz="2400" dirty="0" smtClean="0">
                <a:solidFill>
                  <a:srgbClr val="595959"/>
                </a:solidFill>
                <a:latin typeface="Helvetica Light"/>
                <a:cs typeface="Helvetica Light"/>
              </a:rPr>
              <a:t>.</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31526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CI </a:t>
            </a:r>
            <a:r>
              <a:rPr lang="en-US" dirty="0" smtClean="0">
                <a:solidFill>
                  <a:schemeClr val="accent2"/>
                </a:solidFill>
                <a:latin typeface="Segoe UI" panose="020B0502040204020203" pitchFamily="34" charset="0"/>
                <a:cs typeface="Segoe UI" panose="020B0502040204020203" pitchFamily="34" charset="0"/>
              </a:rPr>
              <a:t>SOFTWARE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Jenkis</a:t>
            </a:r>
            <a:endParaRPr lang="en-US" sz="1400" dirty="0"/>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0734" y="1206809"/>
            <a:ext cx="2162359" cy="2984173"/>
          </a:xfrm>
          <a:prstGeom prst="rect">
            <a:avLst/>
          </a:prstGeom>
        </p:spPr>
      </p:pic>
      <p:sp>
        <p:nvSpPr>
          <p:cNvPr id="6" name="Rectangle 2"/>
          <p:cNvSpPr/>
          <p:nvPr/>
        </p:nvSpPr>
        <p:spPr>
          <a:xfrm>
            <a:off x="348136" y="1230690"/>
            <a:ext cx="6205064" cy="1569660"/>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595959"/>
                </a:solidFill>
                <a:latin typeface="Helvetica Light"/>
                <a:cs typeface="Helvetica Light"/>
              </a:rPr>
              <a:t>Open Source</a:t>
            </a:r>
          </a:p>
          <a:p>
            <a:pPr marL="457200" indent="-457200">
              <a:buFont typeface="Arial" panose="020B0604020202020204" pitchFamily="34" charset="0"/>
              <a:buChar char="•"/>
            </a:pPr>
            <a:r>
              <a:rPr lang="en-US" sz="2400" dirty="0" smtClean="0">
                <a:solidFill>
                  <a:srgbClr val="595959"/>
                </a:solidFill>
                <a:latin typeface="Helvetica Light"/>
                <a:cs typeface="Helvetica Light"/>
              </a:rPr>
              <a:t>Windows &amp; OSX</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Fácil</a:t>
            </a:r>
            <a:r>
              <a:rPr lang="en-US" sz="2400" dirty="0" smtClean="0">
                <a:solidFill>
                  <a:srgbClr val="595959"/>
                </a:solidFill>
                <a:latin typeface="Helvetica Light"/>
                <a:cs typeface="Helvetica Light"/>
              </a:rPr>
              <a:t> de </a:t>
            </a:r>
            <a:r>
              <a:rPr lang="en-US" sz="2400" dirty="0" err="1" smtClean="0">
                <a:solidFill>
                  <a:srgbClr val="595959"/>
                </a:solidFill>
                <a:latin typeface="Helvetica Light"/>
                <a:cs typeface="Helvetica Light"/>
              </a:rPr>
              <a:t>instalar</a:t>
            </a:r>
            <a:endParaRPr lang="en-US" sz="2400" dirty="0" smtClean="0">
              <a:solidFill>
                <a:srgbClr val="595959"/>
              </a:solidFill>
              <a:latin typeface="Helvetica Light"/>
              <a:cs typeface="Helvetica Light"/>
            </a:endParaRP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Enorme</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cantidad</a:t>
            </a:r>
            <a:r>
              <a:rPr lang="en-US" sz="2400" dirty="0" smtClean="0">
                <a:solidFill>
                  <a:srgbClr val="595959"/>
                </a:solidFill>
                <a:latin typeface="Helvetica Light"/>
                <a:cs typeface="Helvetica Light"/>
              </a:rPr>
              <a:t> de plug-ins</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210445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2343642" y="0"/>
            <a:ext cx="7582189" cy="5151662"/>
          </a:xfrm>
        </p:spPr>
      </p:pic>
      <p:sp>
        <p:nvSpPr>
          <p:cNvPr id="24" name="Entrada manual 23"/>
          <p:cNvSpPr/>
          <p:nvPr/>
        </p:nvSpPr>
        <p:spPr>
          <a:xfrm rot="5400000">
            <a:off x="-208947" y="210153"/>
            <a:ext cx="5143500" cy="47231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533400" y="209550"/>
            <a:ext cx="2514599" cy="609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SETUP</a:t>
            </a:r>
            <a:endParaRPr lang="en-US" sz="3600" dirty="0">
              <a:solidFill>
                <a:schemeClr val="bg1"/>
              </a:solidFill>
            </a:endParaRPr>
          </a:p>
        </p:txBody>
      </p:sp>
      <p:sp>
        <p:nvSpPr>
          <p:cNvPr id="6" name="Title 19"/>
          <p:cNvSpPr txBox="1">
            <a:spLocks/>
          </p:cNvSpPr>
          <p:nvPr/>
        </p:nvSpPr>
        <p:spPr>
          <a:xfrm>
            <a:off x="152399" y="833242"/>
            <a:ext cx="3657601" cy="431025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742950" indent="-742950" algn="l">
              <a:buFont typeface="+mj-lt"/>
              <a:buAutoNum type="arabicPeriod"/>
            </a:pPr>
            <a:r>
              <a:rPr lang="en-US" sz="2000" dirty="0" err="1" smtClean="0">
                <a:solidFill>
                  <a:schemeClr val="bg1"/>
                </a:solidFill>
              </a:rPr>
              <a:t>Servidor</a:t>
            </a:r>
            <a:r>
              <a:rPr lang="en-US" sz="2000" dirty="0" smtClean="0">
                <a:solidFill>
                  <a:schemeClr val="bg1"/>
                </a:solidFill>
              </a:rPr>
              <a:t> de control de </a:t>
            </a:r>
            <a:r>
              <a:rPr lang="en-US" sz="2000" dirty="0" err="1" smtClean="0">
                <a:solidFill>
                  <a:schemeClr val="bg1"/>
                </a:solidFill>
              </a:rPr>
              <a:t>código</a:t>
            </a:r>
            <a:r>
              <a:rPr lang="en-US" sz="2000" dirty="0" smtClean="0">
                <a:solidFill>
                  <a:schemeClr val="bg1"/>
                </a:solidFill>
              </a:rPr>
              <a:t> Fuente.</a:t>
            </a:r>
          </a:p>
          <a:p>
            <a:pPr marL="742950" indent="-742950" algn="l">
              <a:buFont typeface="+mj-lt"/>
              <a:buAutoNum type="arabicPeriod"/>
            </a:pPr>
            <a:r>
              <a:rPr lang="en-US" sz="2000" dirty="0" err="1" smtClean="0">
                <a:solidFill>
                  <a:schemeClr val="bg1"/>
                </a:solidFill>
              </a:rPr>
              <a:t>Servidor</a:t>
            </a:r>
            <a:r>
              <a:rPr lang="en-US" sz="2000" dirty="0" smtClean="0">
                <a:solidFill>
                  <a:schemeClr val="bg1"/>
                </a:solidFill>
              </a:rPr>
              <a:t> </a:t>
            </a:r>
            <a:r>
              <a:rPr lang="en-US" sz="2000" dirty="0" err="1" smtClean="0">
                <a:solidFill>
                  <a:schemeClr val="bg1"/>
                </a:solidFill>
              </a:rPr>
              <a:t>Integración</a:t>
            </a:r>
            <a:r>
              <a:rPr lang="en-US" sz="2000" dirty="0" smtClean="0">
                <a:solidFill>
                  <a:schemeClr val="bg1"/>
                </a:solidFill>
              </a:rPr>
              <a:t> Continua.</a:t>
            </a:r>
          </a:p>
          <a:p>
            <a:pPr marL="742950" indent="-742950" algn="l">
              <a:buFont typeface="+mj-lt"/>
              <a:buAutoNum type="arabicPeriod"/>
            </a:pPr>
            <a:r>
              <a:rPr lang="en-US" sz="2000" dirty="0" err="1" smtClean="0">
                <a:solidFill>
                  <a:schemeClr val="bg1"/>
                </a:solidFill>
              </a:rPr>
              <a:t>Instalar</a:t>
            </a:r>
            <a:r>
              <a:rPr lang="en-US" sz="2000" dirty="0" smtClean="0">
                <a:solidFill>
                  <a:schemeClr val="bg1"/>
                </a:solidFill>
              </a:rPr>
              <a:t> y </a:t>
            </a:r>
            <a:r>
              <a:rPr lang="en-US" sz="2000" dirty="0" err="1" smtClean="0">
                <a:solidFill>
                  <a:schemeClr val="bg1"/>
                </a:solidFill>
              </a:rPr>
              <a:t>activar</a:t>
            </a:r>
            <a:r>
              <a:rPr lang="en-US" sz="2000" dirty="0" smtClean="0">
                <a:solidFill>
                  <a:schemeClr val="bg1"/>
                </a:solidFill>
              </a:rPr>
              <a:t> Xamarin Studio.</a:t>
            </a:r>
          </a:p>
          <a:p>
            <a:pPr marL="742950" indent="-742950" algn="l">
              <a:buFont typeface="+mj-lt"/>
              <a:buAutoNum type="arabicPeriod"/>
            </a:pPr>
            <a:r>
              <a:rPr lang="en-US" sz="2000" dirty="0" err="1" smtClean="0">
                <a:solidFill>
                  <a:schemeClr val="bg1"/>
                </a:solidFill>
              </a:rPr>
              <a:t>Preparar</a:t>
            </a:r>
            <a:r>
              <a:rPr lang="en-US" sz="2000" dirty="0" smtClean="0">
                <a:solidFill>
                  <a:schemeClr val="bg1"/>
                </a:solidFill>
              </a:rPr>
              <a:t> Build script.</a:t>
            </a:r>
          </a:p>
          <a:p>
            <a:pPr marL="742950" indent="-742950" algn="l">
              <a:buFont typeface="+mj-lt"/>
              <a:buAutoNum type="arabicPeriod"/>
            </a:pPr>
            <a:r>
              <a:rPr lang="en-US" sz="2000" dirty="0" err="1" smtClean="0">
                <a:solidFill>
                  <a:schemeClr val="bg1"/>
                </a:solidFill>
              </a:rPr>
              <a:t>Configurar</a:t>
            </a:r>
            <a:r>
              <a:rPr lang="en-US" sz="2000" dirty="0" smtClean="0">
                <a:solidFill>
                  <a:schemeClr val="bg1"/>
                </a:solidFill>
              </a:rPr>
              <a:t> la Build </a:t>
            </a:r>
            <a:r>
              <a:rPr lang="en-US" sz="2000" dirty="0" err="1" smtClean="0">
                <a:solidFill>
                  <a:schemeClr val="bg1"/>
                </a:solidFill>
              </a:rPr>
              <a:t>en</a:t>
            </a:r>
            <a:r>
              <a:rPr lang="en-US" sz="2000" dirty="0" smtClean="0">
                <a:solidFill>
                  <a:schemeClr val="bg1"/>
                </a:solidFill>
              </a:rPr>
              <a:t> el </a:t>
            </a:r>
            <a:r>
              <a:rPr lang="en-US" sz="2000" dirty="0" err="1" smtClean="0">
                <a:solidFill>
                  <a:schemeClr val="bg1"/>
                </a:solidFill>
              </a:rPr>
              <a:t>servidor</a:t>
            </a:r>
            <a:r>
              <a:rPr lang="en-US" sz="2000" dirty="0" smtClean="0">
                <a:solidFill>
                  <a:schemeClr val="bg1"/>
                </a:solidFill>
              </a:rPr>
              <a:t> de </a:t>
            </a:r>
            <a:r>
              <a:rPr lang="en-US" sz="2000" dirty="0" err="1" smtClean="0">
                <a:solidFill>
                  <a:schemeClr val="bg1"/>
                </a:solidFill>
              </a:rPr>
              <a:t>Integración</a:t>
            </a:r>
            <a:r>
              <a:rPr lang="en-US" sz="2000" dirty="0" smtClean="0">
                <a:solidFill>
                  <a:schemeClr val="bg1"/>
                </a:solidFill>
              </a:rPr>
              <a:t> Continua.</a:t>
            </a:r>
          </a:p>
          <a:p>
            <a:pPr marL="742950" indent="-742950" algn="l">
              <a:buFont typeface="+mj-lt"/>
              <a:buAutoNum type="arabicPeriod"/>
            </a:pPr>
            <a:endParaRPr lang="en-US" sz="2000" dirty="0">
              <a:solidFill>
                <a:schemeClr val="bg1"/>
              </a:solidFill>
            </a:endParaRPr>
          </a:p>
          <a:p>
            <a:pPr marL="742950" indent="-742950" algn="l">
              <a:buFont typeface="+mj-lt"/>
              <a:buAutoNum type="arabicPeriod"/>
            </a:pPr>
            <a:endParaRPr lang="en-US" sz="2000" dirty="0" smtClean="0">
              <a:solidFill>
                <a:schemeClr val="bg1"/>
              </a:solidFill>
            </a:endParaRPr>
          </a:p>
          <a:p>
            <a:pPr algn="l"/>
            <a:r>
              <a:rPr lang="en-US" sz="2000" dirty="0" smtClean="0">
                <a:solidFill>
                  <a:schemeClr val="bg1"/>
                </a:solidFill>
              </a:rPr>
              <a:t>MAC para la </a:t>
            </a:r>
            <a:r>
              <a:rPr lang="en-US" sz="2000" dirty="0" err="1" smtClean="0">
                <a:solidFill>
                  <a:schemeClr val="bg1"/>
                </a:solidFill>
              </a:rPr>
              <a:t>compilación</a:t>
            </a:r>
            <a:r>
              <a:rPr lang="en-US" sz="2000" dirty="0" smtClean="0">
                <a:solidFill>
                  <a:schemeClr val="bg1"/>
                </a:solidFill>
              </a:rPr>
              <a:t> de Apps iOS. </a:t>
            </a:r>
            <a:r>
              <a:rPr lang="en-US" sz="2000" dirty="0" err="1" smtClean="0">
                <a:solidFill>
                  <a:schemeClr val="bg1"/>
                </a:solidFill>
              </a:rPr>
              <a:t>Suficiente</a:t>
            </a:r>
            <a:r>
              <a:rPr lang="en-US" sz="2000" dirty="0" smtClean="0">
                <a:solidFill>
                  <a:schemeClr val="bg1"/>
                </a:solidFill>
              </a:rPr>
              <a:t> MAC Mini.</a:t>
            </a:r>
            <a:endParaRPr lang="en-US" sz="2000" dirty="0">
              <a:solidFill>
                <a:schemeClr val="bg1"/>
              </a:solidFill>
            </a:endParaRPr>
          </a:p>
        </p:txBody>
      </p:sp>
    </p:spTree>
    <p:extLst>
      <p:ext uri="{BB962C8B-B14F-4D97-AF65-F5344CB8AC3E}">
        <p14:creationId xmlns:p14="http://schemas.microsoft.com/office/powerpoint/2010/main" val="4185297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1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¿PORQUE CREAR UN  </a:t>
            </a:r>
            <a:r>
              <a:rPr lang="en-US" dirty="0" smtClean="0">
                <a:solidFill>
                  <a:schemeClr val="accent2"/>
                </a:solidFill>
                <a:latin typeface="Segoe UI" panose="020B0502040204020203" pitchFamily="34" charset="0"/>
                <a:cs typeface="Segoe UI" panose="020B0502040204020203" pitchFamily="34" charset="0"/>
              </a:rPr>
              <a:t>SCRIPT?</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La </a:t>
            </a:r>
            <a:r>
              <a:rPr lang="en-US" sz="1400" dirty="0" err="1" smtClean="0"/>
              <a:t>importancia</a:t>
            </a:r>
            <a:r>
              <a:rPr lang="en-US" sz="1400" dirty="0" smtClean="0"/>
              <a:t> del Script</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849" y="1318114"/>
            <a:ext cx="2162359" cy="2162359"/>
          </a:xfrm>
          <a:prstGeom prst="rect">
            <a:avLst/>
          </a:prstGeom>
        </p:spPr>
      </p:pic>
      <p:sp>
        <p:nvSpPr>
          <p:cNvPr id="6" name="Rectangle 2"/>
          <p:cNvSpPr/>
          <p:nvPr/>
        </p:nvSpPr>
        <p:spPr>
          <a:xfrm>
            <a:off x="348136" y="1230690"/>
            <a:ext cx="6205064" cy="2677656"/>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595959"/>
                </a:solidFill>
                <a:latin typeface="Helvetica Light"/>
                <a:cs typeface="Helvetica Light"/>
              </a:rPr>
              <a:t>Traceable</a:t>
            </a:r>
          </a:p>
          <a:p>
            <a:pPr marL="457200" indent="-457200">
              <a:buFont typeface="Arial" panose="020B0604020202020204" pitchFamily="34" charset="0"/>
              <a:buChar char="•"/>
            </a:pPr>
            <a:r>
              <a:rPr lang="en-US" sz="2400" dirty="0" smtClean="0">
                <a:solidFill>
                  <a:srgbClr val="595959"/>
                </a:solidFill>
                <a:latin typeface="Helvetica Light"/>
                <a:cs typeface="Helvetica Light"/>
              </a:rPr>
              <a:t>Los </a:t>
            </a:r>
            <a:r>
              <a:rPr lang="en-US" sz="2400" dirty="0" err="1" smtClean="0">
                <a:solidFill>
                  <a:srgbClr val="595959"/>
                </a:solidFill>
                <a:latin typeface="Helvetica Light"/>
                <a:cs typeface="Helvetica Light"/>
              </a:rPr>
              <a:t>Devs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pueden</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usarlo</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también</a:t>
            </a:r>
            <a:r>
              <a:rPr lang="en-US" sz="2400"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Documentación</a:t>
            </a:r>
            <a:endParaRPr lang="en-US" sz="2400" dirty="0" smtClean="0">
              <a:solidFill>
                <a:srgbClr val="595959"/>
              </a:solidFill>
              <a:latin typeface="Helvetica Light"/>
              <a:cs typeface="Helvetica Light"/>
            </a:endParaRPr>
          </a:p>
          <a:p>
            <a:pPr marL="457200" indent="-457200">
              <a:buFont typeface="Arial" panose="020B0604020202020204" pitchFamily="34" charset="0"/>
              <a:buChar char="•"/>
            </a:pPr>
            <a:r>
              <a:rPr lang="en-US" sz="2400" dirty="0" smtClean="0">
                <a:solidFill>
                  <a:srgbClr val="595959"/>
                </a:solidFill>
                <a:latin typeface="Helvetica Light"/>
                <a:cs typeface="Helvetica Light"/>
              </a:rPr>
              <a:t>Mayor </a:t>
            </a:r>
            <a:r>
              <a:rPr lang="en-US" sz="2400" dirty="0" err="1" smtClean="0">
                <a:solidFill>
                  <a:srgbClr val="595959"/>
                </a:solidFill>
                <a:latin typeface="Helvetica Light"/>
                <a:cs typeface="Helvetica Light"/>
              </a:rPr>
              <a:t>facilidad</a:t>
            </a:r>
            <a:r>
              <a:rPr lang="en-US" sz="2400" dirty="0" smtClean="0">
                <a:solidFill>
                  <a:srgbClr val="595959"/>
                </a:solidFill>
                <a:latin typeface="Helvetica Light"/>
                <a:cs typeface="Helvetica Light"/>
              </a:rPr>
              <a:t> a la hora de </a:t>
            </a:r>
            <a:r>
              <a:rPr lang="en-US" sz="2400" dirty="0" err="1" smtClean="0">
                <a:solidFill>
                  <a:srgbClr val="595959"/>
                </a:solidFill>
                <a:latin typeface="Helvetica Light"/>
                <a:cs typeface="Helvetica Light"/>
              </a:rPr>
              <a:t>mantenerlo</a:t>
            </a:r>
            <a:r>
              <a:rPr lang="en-US" sz="2400" dirty="0">
                <a:solidFill>
                  <a:srgbClr val="595959"/>
                </a:solidFill>
                <a:latin typeface="Helvetica Light"/>
                <a:cs typeface="Helvetica Light"/>
              </a:rPr>
              <a:t> </a:t>
            </a:r>
            <a:r>
              <a:rPr lang="en-US" sz="2400" dirty="0" err="1" smtClean="0">
                <a:solidFill>
                  <a:srgbClr val="595959"/>
                </a:solidFill>
                <a:latin typeface="Helvetica Light"/>
                <a:cs typeface="Helvetica Light"/>
              </a:rPr>
              <a:t>todo</a:t>
            </a:r>
            <a:endParaRPr lang="en-US" sz="2400" dirty="0" smtClean="0">
              <a:solidFill>
                <a:srgbClr val="595959"/>
              </a:solidFill>
              <a:latin typeface="Helvetica Light"/>
              <a:cs typeface="Helvetica Light"/>
            </a:endParaRP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Simplifica</a:t>
            </a:r>
            <a:r>
              <a:rPr lang="en-US" sz="2400" dirty="0" smtClean="0">
                <a:solidFill>
                  <a:srgbClr val="595959"/>
                </a:solidFill>
                <a:latin typeface="Helvetica Light"/>
                <a:cs typeface="Helvetica Light"/>
              </a:rPr>
              <a:t> la </a:t>
            </a:r>
            <a:r>
              <a:rPr lang="en-US" sz="2400" dirty="0" err="1" smtClean="0">
                <a:solidFill>
                  <a:srgbClr val="595959"/>
                </a:solidFill>
                <a:latin typeface="Helvetica Light"/>
                <a:cs typeface="Helvetica Light"/>
              </a:rPr>
              <a:t>configuración</a:t>
            </a:r>
            <a:r>
              <a:rPr lang="en-US" sz="2400" dirty="0" smtClean="0">
                <a:solidFill>
                  <a:srgbClr val="595959"/>
                </a:solidFill>
                <a:latin typeface="Helvetica Light"/>
                <a:cs typeface="Helvetica Light"/>
              </a:rPr>
              <a:t> del </a:t>
            </a:r>
            <a:r>
              <a:rPr lang="en-US" sz="2400" dirty="0" err="1" smtClean="0">
                <a:solidFill>
                  <a:srgbClr val="595959"/>
                </a:solidFill>
                <a:latin typeface="Helvetica Light"/>
                <a:cs typeface="Helvetica Light"/>
              </a:rPr>
              <a:t>servidor</a:t>
            </a:r>
            <a:r>
              <a:rPr lang="en-US" sz="2400" dirty="0" smtClean="0">
                <a:solidFill>
                  <a:srgbClr val="595959"/>
                </a:solidFill>
                <a:latin typeface="Helvetica Light"/>
                <a:cs typeface="Helvetica Light"/>
              </a:rPr>
              <a:t> de </a:t>
            </a:r>
            <a:r>
              <a:rPr lang="en-US" sz="2400" dirty="0" err="1" smtClean="0">
                <a:solidFill>
                  <a:srgbClr val="595959"/>
                </a:solidFill>
                <a:latin typeface="Helvetica Light"/>
                <a:cs typeface="Helvetica Light"/>
              </a:rPr>
              <a:t>integración</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289825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¿PORQUE CREAR UN  </a:t>
            </a:r>
            <a:r>
              <a:rPr lang="en-US" dirty="0" smtClean="0">
                <a:solidFill>
                  <a:schemeClr val="accent2"/>
                </a:solidFill>
                <a:latin typeface="Segoe UI" panose="020B0502040204020203" pitchFamily="34" charset="0"/>
                <a:cs typeface="Segoe UI" panose="020B0502040204020203" pitchFamily="34" charset="0"/>
              </a:rPr>
              <a:t>SCRIPT?</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F# MAKE</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849" y="1318114"/>
            <a:ext cx="2162359" cy="2162359"/>
          </a:xfrm>
          <a:prstGeom prst="rect">
            <a:avLst/>
          </a:prstGeom>
        </p:spPr>
      </p:pic>
      <p:sp>
        <p:nvSpPr>
          <p:cNvPr id="6" name="Rectangle 2"/>
          <p:cNvSpPr/>
          <p:nvPr/>
        </p:nvSpPr>
        <p:spPr>
          <a:xfrm>
            <a:off x="348136" y="1230690"/>
            <a:ext cx="6205064" cy="3416320"/>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595959"/>
                </a:solidFill>
                <a:latin typeface="Helvetica Light"/>
                <a:cs typeface="Helvetica Light"/>
              </a:rPr>
              <a:t>F# Make o </a:t>
            </a:r>
            <a:r>
              <a:rPr lang="en-US" sz="2400" dirty="0" err="1" smtClean="0">
                <a:solidFill>
                  <a:srgbClr val="595959"/>
                </a:solidFill>
                <a:latin typeface="Helvetica Light"/>
                <a:cs typeface="Helvetica Light"/>
              </a:rPr>
              <a:t>más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conocido</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como</a:t>
            </a:r>
            <a:r>
              <a:rPr lang="en-US" sz="2400" dirty="0" smtClean="0">
                <a:solidFill>
                  <a:srgbClr val="595959"/>
                </a:solidFill>
                <a:latin typeface="Helvetica Light"/>
                <a:cs typeface="Helvetica Light"/>
              </a:rPr>
              <a:t> FAKE, </a:t>
            </a:r>
            <a:r>
              <a:rPr lang="en-US" sz="2400" dirty="0" err="1" smtClean="0">
                <a:solidFill>
                  <a:srgbClr val="595959"/>
                </a:solidFill>
                <a:latin typeface="Helvetica Light"/>
                <a:cs typeface="Helvetica Light"/>
              </a:rPr>
              <a:t>es</a:t>
            </a:r>
            <a:r>
              <a:rPr lang="en-US" sz="2400" dirty="0" smtClean="0">
                <a:solidFill>
                  <a:srgbClr val="595959"/>
                </a:solidFill>
                <a:latin typeface="Helvetica Light"/>
                <a:cs typeface="Helvetica Light"/>
              </a:rPr>
              <a:t> un Sistema de </a:t>
            </a:r>
            <a:r>
              <a:rPr lang="en-US" sz="2400" dirty="0" err="1" smtClean="0">
                <a:solidFill>
                  <a:srgbClr val="595959"/>
                </a:solidFill>
                <a:latin typeface="Helvetica Light"/>
                <a:cs typeface="Helvetica Light"/>
              </a:rPr>
              <a:t>automatización</a:t>
            </a:r>
            <a:r>
              <a:rPr lang="en-US" sz="2400" dirty="0" smtClean="0">
                <a:solidFill>
                  <a:srgbClr val="595959"/>
                </a:solidFill>
                <a:latin typeface="Helvetica Light"/>
                <a:cs typeface="Helvetica Light"/>
              </a:rPr>
              <a:t> de Builds.</a:t>
            </a:r>
          </a:p>
          <a:p>
            <a:pPr marL="457200" indent="-457200">
              <a:buFont typeface="Arial" panose="020B0604020202020204" pitchFamily="34" charset="0"/>
              <a:buChar char="•"/>
            </a:pPr>
            <a:r>
              <a:rPr lang="en-US" sz="2400" dirty="0" smtClean="0">
                <a:solidFill>
                  <a:srgbClr val="595959"/>
                </a:solidFill>
                <a:latin typeface="Helvetica Light"/>
                <a:cs typeface="Helvetica Light"/>
              </a:rPr>
              <a:t>Similar a Make o Rake.</a:t>
            </a:r>
          </a:p>
          <a:p>
            <a:pPr marL="457200" indent="-457200">
              <a:buFont typeface="Arial" panose="020B0604020202020204" pitchFamily="34" charset="0"/>
              <a:buChar char="•"/>
            </a:pPr>
            <a:r>
              <a:rPr lang="en-US" sz="2400" dirty="0" smtClean="0">
                <a:solidFill>
                  <a:srgbClr val="595959"/>
                </a:solidFill>
                <a:latin typeface="Helvetica Light"/>
                <a:cs typeface="Helvetica Light"/>
              </a:rPr>
              <a:t>DSL sin </a:t>
            </a:r>
            <a:r>
              <a:rPr lang="en-US" sz="2400" dirty="0" err="1" smtClean="0">
                <a:solidFill>
                  <a:srgbClr val="595959"/>
                </a:solidFill>
                <a:latin typeface="Helvetica Light"/>
                <a:cs typeface="Helvetica Light"/>
              </a:rPr>
              <a:t>necesidad</a:t>
            </a:r>
            <a:r>
              <a:rPr lang="en-US" sz="2400" dirty="0" smtClean="0">
                <a:solidFill>
                  <a:srgbClr val="595959"/>
                </a:solidFill>
                <a:latin typeface="Helvetica Light"/>
                <a:cs typeface="Helvetica Light"/>
              </a:rPr>
              <a:t> de F#. Si </a:t>
            </a:r>
            <a:r>
              <a:rPr lang="en-US" sz="2400" dirty="0" err="1" smtClean="0">
                <a:solidFill>
                  <a:srgbClr val="595959"/>
                </a:solidFill>
                <a:latin typeface="Helvetica Light"/>
                <a:cs typeface="Helvetica Light"/>
              </a:rPr>
              <a:t>necesitamos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más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funcionalidad</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que</a:t>
            </a:r>
            <a:r>
              <a:rPr lang="en-US" sz="2400" dirty="0" smtClean="0">
                <a:solidFill>
                  <a:srgbClr val="595959"/>
                </a:solidFill>
                <a:latin typeface="Helvetica Light"/>
                <a:cs typeface="Helvetica Light"/>
              </a:rPr>
              <a:t> la </a:t>
            </a:r>
            <a:r>
              <a:rPr lang="en-US" sz="2400" dirty="0" err="1" smtClean="0">
                <a:solidFill>
                  <a:srgbClr val="595959"/>
                </a:solidFill>
                <a:latin typeface="Helvetica Light"/>
                <a:cs typeface="Helvetica Light"/>
              </a:rPr>
              <a:t>disponible</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por</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defecto</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escribiremos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código</a:t>
            </a:r>
            <a:r>
              <a:rPr lang="en-US" sz="2400" dirty="0" smtClean="0">
                <a:solidFill>
                  <a:srgbClr val="595959"/>
                </a:solidFill>
                <a:latin typeface="Helvetica Light"/>
                <a:cs typeface="Helvetica Light"/>
              </a:rPr>
              <a:t> F# o </a:t>
            </a:r>
            <a:r>
              <a:rPr lang="en-US" sz="2400" dirty="0" err="1" smtClean="0">
                <a:solidFill>
                  <a:srgbClr val="595959"/>
                </a:solidFill>
                <a:latin typeface="Helvetica Light"/>
                <a:cs typeface="Helvetica Light"/>
              </a:rPr>
              <a:t>referencias</a:t>
            </a:r>
            <a:r>
              <a:rPr lang="en-US" sz="2400" dirty="0" smtClean="0">
                <a:solidFill>
                  <a:srgbClr val="595959"/>
                </a:solidFill>
                <a:latin typeface="Helvetica Light"/>
                <a:cs typeface="Helvetica Light"/>
              </a:rPr>
              <a:t> a </a:t>
            </a:r>
            <a:r>
              <a:rPr lang="en-US" sz="2400" dirty="0" err="1" smtClean="0">
                <a:solidFill>
                  <a:srgbClr val="595959"/>
                </a:solidFill>
                <a:latin typeface="Helvetica Light"/>
                <a:cs typeface="Helvetica Light"/>
              </a:rPr>
              <a:t>librerías</a:t>
            </a:r>
            <a:r>
              <a:rPr lang="en-US" sz="2400" dirty="0" smtClean="0">
                <a:solidFill>
                  <a:srgbClr val="595959"/>
                </a:solidFill>
                <a:latin typeface="Helvetica Light"/>
                <a:cs typeface="Helvetica Light"/>
              </a:rPr>
              <a:t> .NET.</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Funciona</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en</a:t>
            </a:r>
            <a:r>
              <a:rPr lang="en-US" sz="2400" dirty="0" smtClean="0">
                <a:solidFill>
                  <a:srgbClr val="595959"/>
                </a:solidFill>
                <a:latin typeface="Helvetica Light"/>
                <a:cs typeface="Helvetica Light"/>
              </a:rPr>
              <a:t> Windows y OSX.</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310004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HOLA MUNDO </a:t>
            </a:r>
            <a:r>
              <a:rPr lang="en-US" dirty="0" smtClean="0">
                <a:solidFill>
                  <a:schemeClr val="accent2"/>
                </a:solidFill>
                <a:latin typeface="Segoe UI" panose="020B0502040204020203" pitchFamily="34" charset="0"/>
                <a:cs typeface="Segoe UI" panose="020B0502040204020203" pitchFamily="34" charset="0"/>
              </a:rPr>
              <a:t>FAKE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F# MAKE</a:t>
            </a:r>
            <a:endParaRPr lang="en-US" sz="1400" dirty="0"/>
          </a:p>
        </p:txBody>
      </p:sp>
      <p:sp>
        <p:nvSpPr>
          <p:cNvPr id="9" name="Rectangle 4"/>
          <p:cNvSpPr>
            <a:spLocks noChangeArrowheads="1"/>
          </p:cNvSpPr>
          <p:nvPr/>
        </p:nvSpPr>
        <p:spPr bwMode="auto">
          <a:xfrm>
            <a:off x="521027" y="981048"/>
            <a:ext cx="669322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#r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tools</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/FAKE/</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tools</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/FakeLib.dll" //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include</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Fake</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lib</a:t>
            </a:r>
            <a:endPar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open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Fake</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Target "Test"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fun</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_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trace "Testing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stuff</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Target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Deploy</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fun</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_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trace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Deploy</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stuff</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"Test"            // define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the</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dependencies</a:t>
            </a:r>
            <a:endPar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==&gt;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Deploy</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Run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Deploy</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163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DEMO</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Segoe UI" panose="020B0502040204020203" pitchFamily="34" charset="0"/>
                <a:cs typeface="Segoe UI" panose="020B0502040204020203" pitchFamily="34" charset="0"/>
              </a:rPr>
              <a:t>BUILDs </a:t>
            </a:r>
            <a:r>
              <a:rPr lang="en-US" i="1" dirty="0" err="1" smtClean="0">
                <a:latin typeface="Segoe UI" panose="020B0502040204020203" pitchFamily="34" charset="0"/>
                <a:cs typeface="Segoe UI" panose="020B0502040204020203" pitchFamily="34" charset="0"/>
              </a:rPr>
              <a:t>automáticas</a:t>
            </a:r>
            <a:r>
              <a:rPr lang="en-US" i="1" dirty="0" smtClean="0">
                <a:latin typeface="Segoe UI" panose="020B0502040204020203" pitchFamily="34" charset="0"/>
                <a:cs typeface="Segoe UI" panose="020B0502040204020203" pitchFamily="34" charset="0"/>
              </a:rPr>
              <a:t> de Apps Xamarin con Team City</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077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10795" y="1541096"/>
            <a:ext cx="6010069" cy="333705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01931" y="217468"/>
            <a:ext cx="8741880" cy="674653"/>
          </a:xfrm>
        </p:spPr>
        <p:txBody>
          <a:bodyPr/>
          <a:lstStyle/>
          <a:p>
            <a:pPr algn="l"/>
            <a:r>
              <a:rPr lang="en-US" sz="3600" b="1" dirty="0" smtClean="0">
                <a:solidFill>
                  <a:schemeClr val="accent2"/>
                </a:solidFill>
              </a:rPr>
              <a:t>XAMARIN</a:t>
            </a:r>
            <a:r>
              <a:rPr lang="en-US" sz="3600" dirty="0" smtClean="0">
                <a:solidFill>
                  <a:schemeClr val="accent2"/>
                </a:solidFill>
              </a:rPr>
              <a:t>: </a:t>
            </a:r>
            <a:r>
              <a:rPr lang="en-US" sz="3600" dirty="0" smtClean="0"/>
              <a:t>APPS NATIVAS MULTIPLATAFORMA</a:t>
            </a:r>
            <a:endParaRPr lang="en-US" sz="3600" dirty="0"/>
          </a:p>
        </p:txBody>
      </p:sp>
    </p:spTree>
    <p:extLst>
      <p:ext uri="{BB962C8B-B14F-4D97-AF65-F5344CB8AC3E}">
        <p14:creationId xmlns:p14="http://schemas.microsoft.com/office/powerpoint/2010/main" val="334834369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smtClean="0">
                <a:latin typeface="Segoe UI" panose="020B0502040204020203" pitchFamily="34" charset="0"/>
                <a:cs typeface="Segoe UI" panose="020B0502040204020203" pitchFamily="34" charset="0"/>
              </a:rPr>
              <a:t>ENTREGA DE LA </a:t>
            </a:r>
            <a:r>
              <a:rPr lang="en-US" dirty="0" smtClean="0">
                <a:solidFill>
                  <a:schemeClr val="accent2"/>
                </a:solidFill>
                <a:latin typeface="Segoe UI" panose="020B0502040204020203" pitchFamily="34" charset="0"/>
                <a:cs typeface="Segoe UI" panose="020B0502040204020203" pitchFamily="34" charset="0"/>
              </a:rPr>
              <a:t>APLICACIÓN</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HockeyApp</a:t>
            </a:r>
            <a:endParaRPr lang="en-US" sz="1400" dirty="0"/>
          </a:p>
        </p:txBody>
      </p:sp>
      <p:sp>
        <p:nvSpPr>
          <p:cNvPr id="6" name="Rectangle 2"/>
          <p:cNvSpPr/>
          <p:nvPr/>
        </p:nvSpPr>
        <p:spPr>
          <a:xfrm>
            <a:off x="348136" y="1230690"/>
            <a:ext cx="5671664" cy="3046988"/>
          </a:xfrm>
          <a:prstGeom prst="rect">
            <a:avLst/>
          </a:prstGeom>
        </p:spPr>
        <p:txBody>
          <a:bodyPr wrap="square">
            <a:spAutoFit/>
          </a:bodyPr>
          <a:lstStyle/>
          <a:p>
            <a:pPr marL="457200" indent="-457200">
              <a:buFont typeface="Arial" panose="020B0604020202020204" pitchFamily="34" charset="0"/>
              <a:buChar char="•"/>
            </a:pPr>
            <a:r>
              <a:rPr lang="en-US" sz="2400" b="1" dirty="0" err="1" smtClean="0">
                <a:solidFill>
                  <a:srgbClr val="595959"/>
                </a:solidFill>
                <a:latin typeface="Helvetica Light"/>
                <a:cs typeface="Helvetica Light"/>
              </a:rPr>
              <a:t>Podemos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subir</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versiones</a:t>
            </a:r>
            <a:r>
              <a:rPr lang="en-US" sz="2400" b="1" dirty="0" smtClean="0">
                <a:solidFill>
                  <a:srgbClr val="595959"/>
                </a:solidFill>
                <a:latin typeface="Helvetica Light"/>
                <a:cs typeface="Helvetica Light"/>
              </a:rPr>
              <a:t> de la App de </a:t>
            </a:r>
            <a:r>
              <a:rPr lang="en-US" sz="2400" b="1" dirty="0" err="1" smtClean="0">
                <a:solidFill>
                  <a:srgbClr val="595959"/>
                </a:solidFill>
                <a:latin typeface="Helvetica Light"/>
                <a:cs typeface="Helvetica Light"/>
              </a:rPr>
              <a:t>manera</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automática</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desde</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nuestras</a:t>
            </a:r>
            <a:r>
              <a:rPr lang="en-US" sz="2400" b="1" dirty="0" smtClean="0">
                <a:solidFill>
                  <a:srgbClr val="595959"/>
                </a:solidFill>
                <a:latin typeface="Helvetica Light"/>
                <a:cs typeface="Helvetica Light"/>
              </a:rPr>
              <a:t> Builds.</a:t>
            </a:r>
          </a:p>
          <a:p>
            <a:pPr marL="457200" indent="-457200">
              <a:buFont typeface="Arial" panose="020B0604020202020204" pitchFamily="34" charset="0"/>
              <a:buChar char="•"/>
            </a:pPr>
            <a:r>
              <a:rPr lang="en-US" sz="2400" b="1" dirty="0" err="1" smtClean="0">
                <a:solidFill>
                  <a:srgbClr val="595959"/>
                </a:solidFill>
                <a:latin typeface="Helvetica Light"/>
                <a:cs typeface="Helvetica Light"/>
              </a:rPr>
              <a:t>Podemos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notificar</a:t>
            </a:r>
            <a:r>
              <a:rPr lang="en-US" sz="2400" b="1" dirty="0" smtClean="0">
                <a:solidFill>
                  <a:srgbClr val="595959"/>
                </a:solidFill>
                <a:latin typeface="Helvetica Light"/>
                <a:cs typeface="Helvetica Light"/>
              </a:rPr>
              <a:t> a </a:t>
            </a:r>
            <a:r>
              <a:rPr lang="en-US" sz="2400" b="1" dirty="0" err="1" smtClean="0">
                <a:solidFill>
                  <a:srgbClr val="595959"/>
                </a:solidFill>
                <a:latin typeface="Helvetica Light"/>
                <a:cs typeface="Helvetica Light"/>
              </a:rPr>
              <a:t>clientes</a:t>
            </a:r>
            <a:r>
              <a:rPr lang="en-US" sz="2400" b="1" dirty="0" smtClean="0">
                <a:solidFill>
                  <a:srgbClr val="595959"/>
                </a:solidFill>
                <a:latin typeface="Helvetica Light"/>
                <a:cs typeface="Helvetica Light"/>
              </a:rPr>
              <a:t> o testers.</a:t>
            </a:r>
          </a:p>
          <a:p>
            <a:pPr marL="457200" indent="-457200">
              <a:buFont typeface="Arial" panose="020B0604020202020204" pitchFamily="34" charset="0"/>
              <a:buChar char="•"/>
            </a:pPr>
            <a:r>
              <a:rPr lang="en-US" sz="2400" b="1" dirty="0" err="1" smtClean="0">
                <a:solidFill>
                  <a:srgbClr val="595959"/>
                </a:solidFill>
                <a:latin typeface="Helvetica Light"/>
                <a:cs typeface="Helvetica Light"/>
              </a:rPr>
              <a:t>Recibir</a:t>
            </a:r>
            <a:r>
              <a:rPr lang="en-US" sz="2400" b="1" dirty="0" smtClean="0">
                <a:solidFill>
                  <a:srgbClr val="595959"/>
                </a:solidFill>
                <a:latin typeface="Helvetica Light"/>
                <a:cs typeface="Helvetica Light"/>
              </a:rPr>
              <a:t> feedback.</a:t>
            </a:r>
          </a:p>
          <a:p>
            <a:pPr marL="457200" indent="-457200">
              <a:buFont typeface="Arial" panose="020B0604020202020204" pitchFamily="34" charset="0"/>
              <a:buChar char="•"/>
            </a:pPr>
            <a:r>
              <a:rPr lang="en-US" sz="2400" b="1" dirty="0" err="1" smtClean="0">
                <a:solidFill>
                  <a:srgbClr val="595959"/>
                </a:solidFill>
                <a:latin typeface="Helvetica Light"/>
                <a:cs typeface="Helvetica Light"/>
              </a:rPr>
              <a:t>Crashs</a:t>
            </a:r>
            <a:r>
              <a:rPr lang="en-US" sz="2400" b="1"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b="1" dirty="0" smtClean="0">
                <a:solidFill>
                  <a:srgbClr val="595959"/>
                </a:solidFill>
                <a:latin typeface="Helvetica Light"/>
                <a:cs typeface="Helvetica Light"/>
              </a:rPr>
              <a:t>API para </a:t>
            </a:r>
            <a:r>
              <a:rPr lang="en-US" sz="2400" b="1" dirty="0" err="1" smtClean="0">
                <a:solidFill>
                  <a:srgbClr val="595959"/>
                </a:solidFill>
                <a:latin typeface="Helvetica Light"/>
                <a:cs typeface="Helvetica Light"/>
              </a:rPr>
              <a:t>desarrolladores</a:t>
            </a:r>
            <a:r>
              <a:rPr lang="en-US" sz="2400" b="1" dirty="0" smtClean="0">
                <a:solidFill>
                  <a:srgbClr val="595959"/>
                </a:solidFill>
                <a:latin typeface="Helvetica Light"/>
                <a:cs typeface="Helvetica Light"/>
              </a:rPr>
              <a:t>.</a:t>
            </a:r>
            <a:endParaRPr lang="en-US" sz="2400" b="1" dirty="0">
              <a:solidFill>
                <a:srgbClr val="595959"/>
              </a:solidFill>
              <a:latin typeface="Helvetica Light"/>
              <a:cs typeface="Helvetica Light"/>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253628"/>
            <a:ext cx="2887480" cy="1314450"/>
          </a:xfrm>
          <a:prstGeom prst="rect">
            <a:avLst/>
          </a:prstGeom>
        </p:spPr>
      </p:pic>
    </p:spTree>
    <p:extLst>
      <p:ext uri="{BB962C8B-B14F-4D97-AF65-F5344CB8AC3E}">
        <p14:creationId xmlns:p14="http://schemas.microsoft.com/office/powerpoint/2010/main" val="251271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asted-image.pdf"/>
          <p:cNvPicPr/>
          <p:nvPr/>
        </p:nvPicPr>
        <p:blipFill>
          <a:blip r:embed="rId3">
            <a:extLst/>
          </a:blip>
          <a:stretch>
            <a:fillRect/>
          </a:stretch>
        </p:blipFill>
        <p:spPr>
          <a:xfrm>
            <a:off x="-1281" y="1350071"/>
            <a:ext cx="9146562" cy="4331913"/>
          </a:xfrm>
          <a:prstGeom prst="rect">
            <a:avLst/>
          </a:prstGeom>
          <a:ln w="3175">
            <a:miter lim="400000"/>
          </a:ln>
        </p:spPr>
      </p:pic>
      <p:pic>
        <p:nvPicPr>
          <p:cNvPr id="150" name="Xamarin Test CloudWhite.png"/>
          <p:cNvPicPr/>
          <p:nvPr/>
        </p:nvPicPr>
        <p:blipFill>
          <a:blip r:embed="rId4">
            <a:extLst/>
          </a:blip>
          <a:stretch>
            <a:fillRect/>
          </a:stretch>
        </p:blipFill>
        <p:spPr>
          <a:xfrm>
            <a:off x="643332" y="206988"/>
            <a:ext cx="8038625" cy="1100060"/>
          </a:xfrm>
          <a:prstGeom prst="rect">
            <a:avLst/>
          </a:prstGeom>
          <a:ln w="3175">
            <a:miter lim="400000"/>
          </a:ln>
        </p:spPr>
      </p:pic>
    </p:spTree>
    <p:extLst>
      <p:ext uri="{BB962C8B-B14F-4D97-AF65-F5344CB8AC3E}">
        <p14:creationId xmlns:p14="http://schemas.microsoft.com/office/powerpoint/2010/main" val="2502858892"/>
      </p:ext>
    </p:extLst>
  </p:cSld>
  <p:clrMapOvr>
    <a:masterClrMapping/>
  </p:clrMapOvr>
  <p:transition spd="slow">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asted-image.pdf"/>
          <p:cNvPicPr/>
          <p:nvPr/>
        </p:nvPicPr>
        <p:blipFill>
          <a:blip r:embed="rId3">
            <a:extLst/>
          </a:blip>
          <a:stretch>
            <a:fillRect/>
          </a:stretch>
        </p:blipFill>
        <p:spPr>
          <a:xfrm>
            <a:off x="628739" y="1309459"/>
            <a:ext cx="7886525" cy="2524582"/>
          </a:xfrm>
          <a:prstGeom prst="rect">
            <a:avLst/>
          </a:prstGeom>
          <a:ln w="3175">
            <a:miter lim="400000"/>
          </a:ln>
        </p:spPr>
      </p:pic>
    </p:spTree>
    <p:extLst>
      <p:ext uri="{BB962C8B-B14F-4D97-AF65-F5344CB8AC3E}">
        <p14:creationId xmlns:p14="http://schemas.microsoft.com/office/powerpoint/2010/main" val="190531764"/>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DEMO</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Segoe UI" panose="020B0502040204020203" pitchFamily="34" charset="0"/>
                <a:cs typeface="Segoe UI" panose="020B0502040204020203" pitchFamily="34" charset="0"/>
              </a:rPr>
              <a:t>Entrega</a:t>
            </a:r>
            <a:r>
              <a:rPr lang="en-US" i="1" dirty="0" smtClean="0">
                <a:latin typeface="Segoe UI" panose="020B0502040204020203" pitchFamily="34" charset="0"/>
                <a:cs typeface="Segoe UI" panose="020B0502040204020203" pitchFamily="34" charset="0"/>
              </a:rPr>
              <a:t> continua</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094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smtClean="0">
                <a:latin typeface="Segoe UI" panose="020B0502040204020203" pitchFamily="34" charset="0"/>
                <a:cs typeface="Segoe UI" panose="020B0502040204020203" pitchFamily="34" charset="0"/>
              </a:rPr>
              <a:t>CONCLUSIONES </a:t>
            </a:r>
            <a:r>
              <a:rPr lang="en-US" dirty="0" smtClean="0">
                <a:solidFill>
                  <a:schemeClr val="accent2"/>
                </a:solidFill>
                <a:latin typeface="Segoe UI" panose="020B0502040204020203" pitchFamily="34" charset="0"/>
                <a:cs typeface="Segoe UI" panose="020B0502040204020203" pitchFamily="34" charset="0"/>
              </a:rPr>
              <a:t>INTEGRACIÓN 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a:t>
            </a:r>
            <a:r>
              <a:rPr lang="en-US" sz="1400" dirty="0" err="1" smtClean="0"/>
              <a:t>Qué</a:t>
            </a:r>
            <a:r>
              <a:rPr lang="en-US" sz="1400" dirty="0" smtClean="0"/>
              <a:t> </a:t>
            </a:r>
            <a:r>
              <a:rPr lang="en-US" sz="1400" dirty="0" err="1" smtClean="0"/>
              <a:t>hemos</a:t>
            </a:r>
            <a:r>
              <a:rPr lang="en-US" sz="1400" dirty="0" smtClean="0"/>
              <a:t> </a:t>
            </a:r>
            <a:r>
              <a:rPr lang="en-US" sz="1400" dirty="0" err="1" smtClean="0"/>
              <a:t>aprendido</a:t>
            </a:r>
            <a:r>
              <a:rPr lang="en-US" sz="1400" dirty="0" smtClean="0"/>
              <a:t>?</a:t>
            </a:r>
            <a:endParaRPr lang="en-US" sz="1400" dirty="0"/>
          </a:p>
        </p:txBody>
      </p:sp>
      <p:sp>
        <p:nvSpPr>
          <p:cNvPr id="6" name="Rectangle 2"/>
          <p:cNvSpPr/>
          <p:nvPr/>
        </p:nvSpPr>
        <p:spPr>
          <a:xfrm>
            <a:off x="3054361" y="1230690"/>
            <a:ext cx="5861038" cy="3785652"/>
          </a:xfrm>
          <a:prstGeom prst="rect">
            <a:avLst/>
          </a:prstGeom>
        </p:spPr>
        <p:txBody>
          <a:bodyPr wrap="square">
            <a:spAutoFit/>
          </a:bodyPr>
          <a:lstStyle/>
          <a:p>
            <a:pPr marL="457200" indent="-457200">
              <a:buFont typeface="Arial" panose="020B0604020202020204" pitchFamily="34" charset="0"/>
              <a:buChar char="•"/>
            </a:pPr>
            <a:r>
              <a:rPr lang="en-US" sz="2400" b="1" dirty="0" err="1" smtClean="0">
                <a:solidFill>
                  <a:srgbClr val="595959"/>
                </a:solidFill>
                <a:latin typeface="Helvetica Light"/>
                <a:cs typeface="Helvetica Light"/>
              </a:rPr>
              <a:t>Automatización</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r>
              <a:rPr lang="en-US" sz="2400" b="1" dirty="0" smtClean="0">
                <a:solidFill>
                  <a:srgbClr val="595959"/>
                </a:solidFill>
                <a:latin typeface="Helvetica Light"/>
                <a:cs typeface="Helvetica Light"/>
              </a:rPr>
              <a:t>Commits </a:t>
            </a:r>
            <a:r>
              <a:rPr lang="en-US" sz="2400" b="1" dirty="0" err="1" smtClean="0">
                <a:solidFill>
                  <a:srgbClr val="595959"/>
                </a:solidFill>
                <a:latin typeface="Helvetica Light"/>
                <a:cs typeface="Helvetica Light"/>
              </a:rPr>
              <a:t>más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frecuentes</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r>
              <a:rPr lang="en-US" sz="2400" b="1" dirty="0" smtClean="0">
                <a:solidFill>
                  <a:srgbClr val="595959"/>
                </a:solidFill>
                <a:latin typeface="Helvetica Light"/>
                <a:cs typeface="Helvetica Light"/>
              </a:rPr>
              <a:t>Builds </a:t>
            </a:r>
            <a:r>
              <a:rPr lang="en-US" sz="2400" b="1" dirty="0" err="1" smtClean="0">
                <a:solidFill>
                  <a:srgbClr val="595959"/>
                </a:solidFill>
                <a:latin typeface="Helvetica Light"/>
                <a:cs typeface="Helvetica Light"/>
              </a:rPr>
              <a:t>continuas</a:t>
            </a:r>
            <a:r>
              <a:rPr lang="en-US" sz="2400" b="1" dirty="0" smtClean="0">
                <a:solidFill>
                  <a:srgbClr val="595959"/>
                </a:solidFill>
                <a:latin typeface="Helvetica Light"/>
                <a:cs typeface="Helvetica Light"/>
              </a:rPr>
              <a:t>, se </a:t>
            </a:r>
            <a:r>
              <a:rPr lang="en-US" sz="2400" b="1" dirty="0" err="1" smtClean="0">
                <a:solidFill>
                  <a:srgbClr val="595959"/>
                </a:solidFill>
                <a:latin typeface="Helvetica Light"/>
                <a:cs typeface="Helvetica Light"/>
              </a:rPr>
              <a:t>detectan</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fallos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más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rápido</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r>
              <a:rPr lang="en-US" sz="2400" b="1" dirty="0" smtClean="0">
                <a:solidFill>
                  <a:srgbClr val="595959"/>
                </a:solidFill>
                <a:latin typeface="Helvetica Light"/>
                <a:cs typeface="Helvetica Light"/>
              </a:rPr>
              <a:t>No se </a:t>
            </a:r>
            <a:r>
              <a:rPr lang="en-US" sz="2400" b="1" dirty="0" err="1" smtClean="0">
                <a:solidFill>
                  <a:srgbClr val="595959"/>
                </a:solidFill>
                <a:latin typeface="Helvetica Light"/>
                <a:cs typeface="Helvetica Light"/>
              </a:rPr>
              <a:t>sube</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código</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que</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rompa</a:t>
            </a:r>
            <a:r>
              <a:rPr lang="en-US" sz="2400" b="1" dirty="0" smtClean="0">
                <a:solidFill>
                  <a:srgbClr val="595959"/>
                </a:solidFill>
                <a:latin typeface="Helvetica Light"/>
                <a:cs typeface="Helvetica Light"/>
              </a:rPr>
              <a:t> la Build</a:t>
            </a:r>
          </a:p>
          <a:p>
            <a:pPr marL="457200" indent="-457200">
              <a:buFont typeface="Arial" panose="020B0604020202020204" pitchFamily="34" charset="0"/>
              <a:buChar char="•"/>
            </a:pPr>
            <a:r>
              <a:rPr lang="en-US" sz="2400" b="1" dirty="0" err="1" smtClean="0">
                <a:solidFill>
                  <a:srgbClr val="595959"/>
                </a:solidFill>
                <a:latin typeface="Helvetica Light"/>
                <a:cs typeface="Helvetica Light"/>
              </a:rPr>
              <a:t>Corrección</a:t>
            </a:r>
            <a:r>
              <a:rPr lang="en-US" sz="2400" b="1" dirty="0" smtClean="0">
                <a:solidFill>
                  <a:srgbClr val="595959"/>
                </a:solidFill>
                <a:latin typeface="Helvetica Light"/>
                <a:cs typeface="Helvetica Light"/>
              </a:rPr>
              <a:t> de bugs con mayor </a:t>
            </a:r>
            <a:r>
              <a:rPr lang="en-US" sz="2400" b="1" dirty="0" err="1" smtClean="0">
                <a:solidFill>
                  <a:srgbClr val="595959"/>
                </a:solidFill>
                <a:latin typeface="Helvetica Light"/>
                <a:cs typeface="Helvetica Light"/>
              </a:rPr>
              <a:t>facilidad</a:t>
            </a:r>
            <a:r>
              <a:rPr lang="en-US" sz="2400" b="1" dirty="0" smtClean="0">
                <a:solidFill>
                  <a:srgbClr val="595959"/>
                </a:solidFill>
                <a:latin typeface="Helvetica Light"/>
                <a:cs typeface="Helvetica Light"/>
              </a:rPr>
              <a:t> y </a:t>
            </a:r>
            <a:r>
              <a:rPr lang="en-US" sz="2400" b="1" dirty="0" err="1" smtClean="0">
                <a:solidFill>
                  <a:srgbClr val="595959"/>
                </a:solidFill>
                <a:latin typeface="Helvetica Light"/>
                <a:cs typeface="Helvetica Light"/>
              </a:rPr>
              <a:t>rapidez</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r>
              <a:rPr lang="en-US" sz="2400" b="1" dirty="0" smtClean="0">
                <a:solidFill>
                  <a:srgbClr val="595959"/>
                </a:solidFill>
                <a:latin typeface="Helvetica Light"/>
                <a:cs typeface="Helvetica Light"/>
              </a:rPr>
              <a:t>Build </a:t>
            </a:r>
            <a:r>
              <a:rPr lang="en-US" sz="2400" b="1" dirty="0" err="1" smtClean="0">
                <a:solidFill>
                  <a:srgbClr val="595959"/>
                </a:solidFill>
                <a:latin typeface="Helvetica Light"/>
                <a:cs typeface="Helvetica Light"/>
              </a:rPr>
              <a:t>en</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cualquier</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entorno</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destino</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endParaRPr lang="en-US" sz="2400" b="1" dirty="0">
              <a:solidFill>
                <a:srgbClr val="595959"/>
              </a:solidFill>
              <a:latin typeface="Helvetica Light"/>
              <a:cs typeface="Helvetica Light"/>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2649"/>
            <a:ext cx="3054361" cy="3054361"/>
          </a:xfrm>
          <a:prstGeom prst="rect">
            <a:avLst/>
          </a:prstGeom>
        </p:spPr>
      </p:pic>
    </p:spTree>
    <p:extLst>
      <p:ext uri="{BB962C8B-B14F-4D97-AF65-F5344CB8AC3E}">
        <p14:creationId xmlns:p14="http://schemas.microsoft.com/office/powerpoint/2010/main" val="9078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pic>
        <p:nvPicPr>
          <p:cNvPr id="10" name="Picture 9" descr="android-stopwatch.png"/>
          <p:cNvPicPr>
            <a:picLocks noChangeAspect="1"/>
          </p:cNvPicPr>
          <p:nvPr/>
        </p:nvPicPr>
        <p:blipFill>
          <a:blip r:embed="rId3"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95900" y="1240295"/>
            <a:ext cx="612683" cy="699975"/>
          </a:xfrm>
          <a:prstGeom prst="rect">
            <a:avLst/>
          </a:prstGeom>
        </p:spPr>
      </p:pic>
      <p:pic>
        <p:nvPicPr>
          <p:cNvPr id="11" name="Picture 10" descr="UI testing.png"/>
          <p:cNvPicPr>
            <a:picLocks noChangeAspect="1"/>
          </p:cNvPicPr>
          <p:nvPr/>
        </p:nvPicPr>
        <p:blipFill>
          <a:blip r:embed="rId4"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000021" y="3793488"/>
            <a:ext cx="642727" cy="682292"/>
          </a:xfrm>
          <a:prstGeom prst="rect">
            <a:avLst/>
          </a:prstGeom>
        </p:spPr>
      </p:pic>
      <p:pic>
        <p:nvPicPr>
          <p:cNvPr id="12" name="Picture 11" descr="report.png"/>
          <p:cNvPicPr>
            <a:picLocks noChangeAspect="1"/>
          </p:cNvPicPr>
          <p:nvPr/>
        </p:nvPicPr>
        <p:blipFill>
          <a:blip r:embed="rId5"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000021" y="1353191"/>
            <a:ext cx="642727" cy="485704"/>
          </a:xfrm>
          <a:prstGeom prst="rect">
            <a:avLst/>
          </a:prstGeom>
        </p:spPr>
      </p:pic>
      <p:grpSp>
        <p:nvGrpSpPr>
          <p:cNvPr id="23" name="Group 22"/>
          <p:cNvGrpSpPr/>
          <p:nvPr/>
        </p:nvGrpSpPr>
        <p:grpSpPr>
          <a:xfrm>
            <a:off x="335193" y="2594147"/>
            <a:ext cx="891194" cy="517119"/>
            <a:chOff x="457200" y="2679049"/>
            <a:chExt cx="847225" cy="491606"/>
          </a:xfrm>
        </p:grpSpPr>
        <p:pic>
          <p:nvPicPr>
            <p:cNvPr id="25" name="Picture 24" descr="iphone.png"/>
            <p:cNvPicPr>
              <a:picLocks noChangeAspect="1"/>
            </p:cNvPicPr>
            <p:nvPr/>
          </p:nvPicPr>
          <p:blipFill>
            <a:blip r:embed="rId6"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457200" y="2679049"/>
              <a:ext cx="245803" cy="491606"/>
            </a:xfrm>
            <a:prstGeom prst="rect">
              <a:avLst/>
            </a:prstGeom>
          </p:spPr>
        </p:pic>
        <p:pic>
          <p:nvPicPr>
            <p:cNvPr id="26" name="Picture 25" descr="android.png"/>
            <p:cNvPicPr>
              <a:picLocks noChangeAspect="1"/>
            </p:cNvPicPr>
            <p:nvPr/>
          </p:nvPicPr>
          <p:blipFill>
            <a:blip r:embed="rId7"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744653" y="2679050"/>
              <a:ext cx="251620" cy="491605"/>
            </a:xfrm>
            <a:prstGeom prst="rect">
              <a:avLst/>
            </a:prstGeom>
          </p:spPr>
        </p:pic>
        <p:pic>
          <p:nvPicPr>
            <p:cNvPr id="27" name="Picture 26" descr="windows.png"/>
            <p:cNvPicPr>
              <a:picLocks noChangeAspect="1"/>
            </p:cNvPicPr>
            <p:nvPr/>
          </p:nvPicPr>
          <p:blipFill>
            <a:blip r:embed="rId8"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045154" y="2679049"/>
              <a:ext cx="259271" cy="491606"/>
            </a:xfrm>
            <a:prstGeom prst="rect">
              <a:avLst/>
            </a:prstGeom>
          </p:spPr>
        </p:pic>
      </p:grpSp>
      <p:pic>
        <p:nvPicPr>
          <p:cNvPr id="24" name="Picture 23" descr="refresh.png"/>
          <p:cNvPicPr>
            <a:picLocks noChangeAspect="1"/>
          </p:cNvPicPr>
          <p:nvPr/>
        </p:nvPicPr>
        <p:blipFill>
          <a:blip r:embed="rId9"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95203" y="3838220"/>
            <a:ext cx="678085" cy="581112"/>
          </a:xfrm>
          <a:prstGeom prst="rect">
            <a:avLst/>
          </a:prstGeom>
        </p:spPr>
      </p:pic>
      <p:pic>
        <p:nvPicPr>
          <p:cNvPr id="28" name="Picture 27" descr="fragment.png"/>
          <p:cNvPicPr>
            <a:picLocks noChangeAspect="1"/>
          </p:cNvPicPr>
          <p:nvPr/>
        </p:nvPicPr>
        <p:blipFill>
          <a:blip r:embed="rId10"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4932773" y="2509877"/>
            <a:ext cx="786864" cy="770964"/>
          </a:xfrm>
          <a:prstGeom prst="rect">
            <a:avLst/>
          </a:prstGeom>
        </p:spPr>
      </p:pic>
      <p:sp>
        <p:nvSpPr>
          <p:cNvPr id="32" name="TextBox 31"/>
          <p:cNvSpPr txBox="1">
            <a:spLocks noChangeArrowheads="1"/>
          </p:cNvSpPr>
          <p:nvPr/>
        </p:nvSpPr>
        <p:spPr bwMode="auto">
          <a:xfrm>
            <a:off x="1353260" y="1148573"/>
            <a:ext cx="3097739"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Rápido</a:t>
            </a:r>
            <a:endParaRPr lang="en-US" sz="1400" dirty="0" smtClean="0">
              <a:solidFill>
                <a:schemeClr val="bg1">
                  <a:lumMod val="50000"/>
                </a:schemeClr>
              </a:solidFill>
              <a:latin typeface="Arial"/>
              <a:cs typeface="Arial"/>
            </a:endParaRP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Equipo</a:t>
            </a:r>
            <a:r>
              <a:rPr lang="en-US" sz="1200" dirty="0" smtClean="0">
                <a:solidFill>
                  <a:schemeClr val="bg1">
                    <a:lumMod val="50000"/>
                  </a:schemeClr>
                </a:solidFill>
                <a:latin typeface="Arial"/>
                <a:cs typeface="Arial"/>
              </a:rPr>
              <a:t> de QA </a:t>
            </a:r>
            <a:r>
              <a:rPr lang="en-US" sz="1200" dirty="0" err="1" smtClean="0">
                <a:solidFill>
                  <a:schemeClr val="bg1">
                    <a:lumMod val="50000"/>
                  </a:schemeClr>
                </a:solidFill>
                <a:latin typeface="Arial"/>
                <a:cs typeface="Arial"/>
              </a:rPr>
              <a:t>puede</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probar</a:t>
            </a:r>
            <a:r>
              <a:rPr lang="en-US" sz="1200" dirty="0" smtClean="0">
                <a:solidFill>
                  <a:schemeClr val="bg1">
                    <a:lumMod val="50000"/>
                  </a:schemeClr>
                </a:solidFill>
                <a:latin typeface="Arial"/>
                <a:cs typeface="Arial"/>
              </a:rPr>
              <a:t> con </a:t>
            </a:r>
            <a:r>
              <a:rPr lang="en-US" sz="1200" dirty="0" err="1" smtClean="0">
                <a:solidFill>
                  <a:schemeClr val="bg1">
                    <a:lumMod val="50000"/>
                  </a:schemeClr>
                </a:solidFill>
                <a:latin typeface="Arial"/>
                <a:cs typeface="Arial"/>
              </a:rPr>
              <a:t>rapidez</a:t>
            </a:r>
            <a:r>
              <a:rPr lang="en-US" sz="1200" dirty="0" smtClean="0">
                <a:solidFill>
                  <a:schemeClr val="bg1">
                    <a:lumMod val="50000"/>
                  </a:schemeClr>
                </a:solidFill>
                <a:latin typeface="Arial"/>
                <a:cs typeface="Arial"/>
              </a:rPr>
              <a:t> y </a:t>
            </a:r>
            <a:r>
              <a:rPr lang="en-US" sz="1200" dirty="0" err="1" smtClean="0">
                <a:solidFill>
                  <a:schemeClr val="bg1">
                    <a:lumMod val="50000"/>
                  </a:schemeClr>
                </a:solidFill>
                <a:latin typeface="Arial"/>
                <a:cs typeface="Arial"/>
              </a:rPr>
              <a:t>recibir</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completos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informes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desde</a:t>
            </a:r>
            <a:r>
              <a:rPr lang="en-US" sz="1200" dirty="0" smtClean="0">
                <a:solidFill>
                  <a:schemeClr val="bg1">
                    <a:lumMod val="50000"/>
                  </a:schemeClr>
                </a:solidFill>
                <a:latin typeface="Arial"/>
                <a:cs typeface="Arial"/>
              </a:rPr>
              <a:t> Xamarin Test Cloud</a:t>
            </a:r>
            <a:endParaRPr lang="en-US" sz="1200" dirty="0">
              <a:solidFill>
                <a:schemeClr val="bg1">
                  <a:lumMod val="50000"/>
                </a:schemeClr>
              </a:solidFill>
              <a:latin typeface="Arial"/>
              <a:cs typeface="Arial"/>
            </a:endParaRPr>
          </a:p>
        </p:txBody>
      </p:sp>
      <p:sp>
        <p:nvSpPr>
          <p:cNvPr id="33" name="TextBox 32"/>
          <p:cNvSpPr txBox="1">
            <a:spLocks noChangeArrowheads="1"/>
          </p:cNvSpPr>
          <p:nvPr/>
        </p:nvSpPr>
        <p:spPr bwMode="auto">
          <a:xfrm>
            <a:off x="1353260" y="2404037"/>
            <a:ext cx="3097739"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Cientos</a:t>
            </a:r>
            <a:r>
              <a:rPr lang="en-US" sz="1400" dirty="0" smtClean="0">
                <a:solidFill>
                  <a:schemeClr val="bg1">
                    <a:lumMod val="50000"/>
                  </a:schemeClr>
                </a:solidFill>
                <a:latin typeface="Arial"/>
                <a:cs typeface="Arial"/>
              </a:rPr>
              <a:t> de </a:t>
            </a:r>
            <a:r>
              <a:rPr lang="en-US" sz="1400" dirty="0" err="1" smtClean="0">
                <a:solidFill>
                  <a:schemeClr val="bg1">
                    <a:lumMod val="50000"/>
                  </a:schemeClr>
                </a:solidFill>
                <a:latin typeface="Arial"/>
                <a:cs typeface="Arial"/>
              </a:rPr>
              <a:t>dispositivos</a:t>
            </a:r>
            <a:endParaRPr lang="en-US" sz="1400" dirty="0" smtClean="0">
              <a:solidFill>
                <a:schemeClr val="bg1">
                  <a:lumMod val="50000"/>
                </a:schemeClr>
              </a:solidFill>
              <a:latin typeface="Arial"/>
              <a:cs typeface="Arial"/>
            </a:endParaRP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Podemos</a:t>
            </a:r>
            <a:r>
              <a:rPr lang="en-US" sz="1200" dirty="0" smtClean="0">
                <a:solidFill>
                  <a:schemeClr val="bg1">
                    <a:lumMod val="50000"/>
                  </a:schemeClr>
                </a:solidFill>
                <a:latin typeface="Arial"/>
                <a:cs typeface="Arial"/>
              </a:rPr>
              <a:t> accede y </a:t>
            </a:r>
            <a:r>
              <a:rPr lang="en-US" sz="1200" dirty="0" err="1" smtClean="0">
                <a:solidFill>
                  <a:schemeClr val="bg1">
                    <a:lumMod val="50000"/>
                  </a:schemeClr>
                </a:solidFill>
                <a:latin typeface="Arial"/>
                <a:cs typeface="Arial"/>
              </a:rPr>
              <a:t>probar</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nuestra</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aplicación</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en</a:t>
            </a:r>
            <a:r>
              <a:rPr lang="en-US" sz="1200" dirty="0" smtClean="0">
                <a:solidFill>
                  <a:schemeClr val="bg1">
                    <a:lumMod val="50000"/>
                  </a:schemeClr>
                </a:solidFill>
                <a:latin typeface="Arial"/>
                <a:cs typeface="Arial"/>
              </a:rPr>
              <a:t> gran </a:t>
            </a:r>
            <a:r>
              <a:rPr lang="en-US" sz="1200" dirty="0" err="1" smtClean="0">
                <a:solidFill>
                  <a:schemeClr val="bg1">
                    <a:lumMod val="50000"/>
                  </a:schemeClr>
                </a:solidFill>
                <a:latin typeface="Arial"/>
                <a:cs typeface="Arial"/>
              </a:rPr>
              <a:t>cantidad</a:t>
            </a:r>
            <a:r>
              <a:rPr lang="en-US" sz="1200" dirty="0" smtClean="0">
                <a:solidFill>
                  <a:schemeClr val="bg1">
                    <a:lumMod val="50000"/>
                  </a:schemeClr>
                </a:solidFill>
                <a:latin typeface="Arial"/>
                <a:cs typeface="Arial"/>
              </a:rPr>
              <a:t> de </a:t>
            </a:r>
            <a:r>
              <a:rPr lang="en-US" sz="1200" dirty="0" err="1" smtClean="0">
                <a:solidFill>
                  <a:schemeClr val="bg1">
                    <a:lumMod val="50000"/>
                  </a:schemeClr>
                </a:solidFill>
                <a:latin typeface="Arial"/>
                <a:cs typeface="Arial"/>
              </a:rPr>
              <a:t>dispositivos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diferentes</a:t>
            </a:r>
            <a:endParaRPr lang="en-US" sz="1200" dirty="0">
              <a:solidFill>
                <a:schemeClr val="bg1">
                  <a:lumMod val="50000"/>
                </a:schemeClr>
              </a:solidFill>
              <a:latin typeface="Arial"/>
              <a:cs typeface="Arial"/>
            </a:endParaRPr>
          </a:p>
        </p:txBody>
      </p:sp>
      <p:sp>
        <p:nvSpPr>
          <p:cNvPr id="34" name="TextBox 33"/>
          <p:cNvSpPr txBox="1">
            <a:spLocks noChangeArrowheads="1"/>
          </p:cNvSpPr>
          <p:nvPr/>
        </p:nvSpPr>
        <p:spPr bwMode="auto">
          <a:xfrm>
            <a:off x="1353260" y="3685741"/>
            <a:ext cx="3097739" cy="84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Integración</a:t>
            </a:r>
            <a:r>
              <a:rPr lang="en-US" sz="1400" dirty="0" smtClean="0">
                <a:solidFill>
                  <a:schemeClr val="bg1">
                    <a:lumMod val="50000"/>
                  </a:schemeClr>
                </a:solidFill>
                <a:latin typeface="Arial"/>
                <a:cs typeface="Arial"/>
              </a:rPr>
              <a:t> Continua</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Compilación</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pruebas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unitarias</a:t>
            </a:r>
            <a:r>
              <a:rPr lang="en-US" sz="1200" dirty="0" smtClean="0">
                <a:solidFill>
                  <a:schemeClr val="bg1">
                    <a:lumMod val="50000"/>
                  </a:schemeClr>
                </a:solidFill>
                <a:latin typeface="Arial"/>
                <a:cs typeface="Arial"/>
              </a:rPr>
              <a:t> e </a:t>
            </a:r>
            <a:r>
              <a:rPr lang="en-US" sz="1200" dirty="0" err="1" smtClean="0">
                <a:solidFill>
                  <a:schemeClr val="bg1">
                    <a:lumMod val="50000"/>
                  </a:schemeClr>
                </a:solidFill>
                <a:latin typeface="Arial"/>
                <a:cs typeface="Arial"/>
              </a:rPr>
              <a:t>integración</a:t>
            </a:r>
            <a:r>
              <a:rPr lang="en-US" sz="1200" dirty="0" smtClean="0">
                <a:solidFill>
                  <a:schemeClr val="bg1">
                    <a:lumMod val="50000"/>
                  </a:schemeClr>
                </a:solidFill>
                <a:latin typeface="Arial"/>
                <a:cs typeface="Arial"/>
              </a:rPr>
              <a:t> con Xamarin Test Cloud </a:t>
            </a:r>
            <a:endParaRPr lang="en-US" sz="1200" dirty="0">
              <a:solidFill>
                <a:schemeClr val="bg1">
                  <a:lumMod val="50000"/>
                </a:schemeClr>
              </a:solidFill>
              <a:latin typeface="Arial"/>
              <a:cs typeface="Arial"/>
            </a:endParaRPr>
          </a:p>
        </p:txBody>
      </p:sp>
      <p:sp>
        <p:nvSpPr>
          <p:cNvPr id="35" name="TextBox 34"/>
          <p:cNvSpPr txBox="1">
            <a:spLocks noChangeArrowheads="1"/>
          </p:cNvSpPr>
          <p:nvPr/>
        </p:nvSpPr>
        <p:spPr bwMode="auto">
          <a:xfrm>
            <a:off x="5785212" y="1148573"/>
            <a:ext cx="3097739" cy="84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Reportes</a:t>
            </a:r>
            <a:endParaRPr lang="en-US" sz="1400" dirty="0" smtClean="0">
              <a:solidFill>
                <a:schemeClr val="bg1">
                  <a:lumMod val="50000"/>
                </a:schemeClr>
              </a:solidFill>
              <a:latin typeface="Arial"/>
              <a:cs typeface="Arial"/>
            </a:endParaRP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smtClean="0">
                <a:solidFill>
                  <a:schemeClr val="bg1">
                    <a:lumMod val="50000"/>
                  </a:schemeClr>
                </a:solidFill>
                <a:latin typeface="Arial"/>
                <a:cs typeface="Arial"/>
              </a:rPr>
              <a:t>Mucho </a:t>
            </a:r>
            <a:r>
              <a:rPr lang="en-US" sz="1200" dirty="0" err="1" smtClean="0">
                <a:solidFill>
                  <a:schemeClr val="bg1">
                    <a:lumMod val="50000"/>
                  </a:schemeClr>
                </a:solidFill>
                <a:latin typeface="Arial"/>
                <a:cs typeface="Arial"/>
              </a:rPr>
              <a:t>más</a:t>
            </a:r>
            <a:r>
              <a:rPr lang="en-US" sz="1200" dirty="0" smtClean="0">
                <a:solidFill>
                  <a:schemeClr val="bg1">
                    <a:lumMod val="50000"/>
                  </a:schemeClr>
                </a:solidFill>
                <a:latin typeface="Arial"/>
                <a:cs typeface="Arial"/>
              </a:rPr>
              <a:t> que feedback, </a:t>
            </a:r>
            <a:r>
              <a:rPr lang="en-US" sz="1200" dirty="0" err="1" smtClean="0">
                <a:solidFill>
                  <a:schemeClr val="bg1">
                    <a:lumMod val="50000"/>
                  </a:schemeClr>
                </a:solidFill>
                <a:latin typeface="Arial"/>
                <a:cs typeface="Arial"/>
              </a:rPr>
              <a:t>informes</a:t>
            </a:r>
            <a:r>
              <a:rPr lang="en-US" sz="1200" dirty="0" smtClean="0">
                <a:solidFill>
                  <a:schemeClr val="bg1">
                    <a:lumMod val="50000"/>
                  </a:schemeClr>
                </a:solidFill>
                <a:latin typeface="Arial"/>
                <a:cs typeface="Arial"/>
              </a:rPr>
              <a:t> completes de </a:t>
            </a:r>
            <a:r>
              <a:rPr lang="en-US" sz="1200" dirty="0" err="1" smtClean="0">
                <a:solidFill>
                  <a:schemeClr val="bg1">
                    <a:lumMod val="50000"/>
                  </a:schemeClr>
                </a:solidFill>
                <a:latin typeface="Arial"/>
                <a:cs typeface="Arial"/>
              </a:rPr>
              <a:t>errores</a:t>
            </a:r>
            <a:r>
              <a:rPr lang="en-US" sz="1200" dirty="0" smtClean="0">
                <a:solidFill>
                  <a:schemeClr val="bg1">
                    <a:lumMod val="50000"/>
                  </a:schemeClr>
                </a:solidFill>
                <a:latin typeface="Arial"/>
                <a:cs typeface="Arial"/>
              </a:rPr>
              <a:t> y </a:t>
            </a:r>
            <a:r>
              <a:rPr lang="en-US" sz="1200" dirty="0" err="1" smtClean="0">
                <a:solidFill>
                  <a:schemeClr val="bg1">
                    <a:lumMod val="50000"/>
                  </a:schemeClr>
                </a:solidFill>
                <a:latin typeface="Arial"/>
                <a:cs typeface="Arial"/>
              </a:rPr>
              <a:t>rendimiento</a:t>
            </a:r>
            <a:endParaRPr lang="en-US" sz="1200" dirty="0">
              <a:solidFill>
                <a:schemeClr val="bg1">
                  <a:lumMod val="50000"/>
                </a:schemeClr>
              </a:solidFill>
              <a:latin typeface="Arial"/>
              <a:cs typeface="Arial"/>
            </a:endParaRPr>
          </a:p>
        </p:txBody>
      </p:sp>
      <p:sp>
        <p:nvSpPr>
          <p:cNvPr id="36" name="TextBox 35"/>
          <p:cNvSpPr txBox="1">
            <a:spLocks noChangeArrowheads="1"/>
          </p:cNvSpPr>
          <p:nvPr/>
        </p:nvSpPr>
        <p:spPr bwMode="auto">
          <a:xfrm>
            <a:off x="5785212" y="2404037"/>
            <a:ext cx="3097739"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Fragmentación</a:t>
            </a:r>
            <a:endParaRPr lang="en-US" sz="1400" dirty="0" smtClean="0">
              <a:solidFill>
                <a:schemeClr val="bg1">
                  <a:lumMod val="50000"/>
                </a:schemeClr>
              </a:solidFill>
              <a:latin typeface="Arial"/>
              <a:cs typeface="Arial"/>
            </a:endParaRP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Combinaciones</a:t>
            </a:r>
            <a:r>
              <a:rPr lang="en-US" sz="1200" dirty="0" smtClean="0">
                <a:solidFill>
                  <a:schemeClr val="bg1">
                    <a:lumMod val="50000"/>
                  </a:schemeClr>
                </a:solidFill>
                <a:latin typeface="Arial"/>
                <a:cs typeface="Arial"/>
              </a:rPr>
              <a:t> de </a:t>
            </a:r>
            <a:r>
              <a:rPr lang="en-US" sz="1200" dirty="0" err="1" smtClean="0">
                <a:solidFill>
                  <a:schemeClr val="bg1">
                    <a:lumMod val="50000"/>
                  </a:schemeClr>
                </a:solidFill>
                <a:latin typeface="Arial"/>
                <a:cs typeface="Arial"/>
              </a:rPr>
              <a:t>diferentes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dispositivos</a:t>
            </a:r>
            <a:r>
              <a:rPr lang="en-US" sz="1200" dirty="0" smtClean="0">
                <a:solidFill>
                  <a:schemeClr val="bg1">
                    <a:lumMod val="50000"/>
                  </a:schemeClr>
                </a:solidFill>
                <a:latin typeface="Arial"/>
                <a:cs typeface="Arial"/>
              </a:rPr>
              <a:t>, versions del Sistema operative, </a:t>
            </a:r>
            <a:r>
              <a:rPr lang="en-US" sz="1200" dirty="0" err="1" smtClean="0">
                <a:solidFill>
                  <a:schemeClr val="bg1">
                    <a:lumMod val="50000"/>
                  </a:schemeClr>
                </a:solidFill>
                <a:latin typeface="Arial"/>
                <a:cs typeface="Arial"/>
              </a:rPr>
              <a:t>resoluciones</a:t>
            </a:r>
            <a:r>
              <a:rPr lang="en-US" sz="1200" dirty="0" smtClean="0">
                <a:solidFill>
                  <a:schemeClr val="bg1">
                    <a:lumMod val="50000"/>
                  </a:schemeClr>
                </a:solidFill>
                <a:latin typeface="Arial"/>
                <a:cs typeface="Arial"/>
              </a:rPr>
              <a:t> y </a:t>
            </a:r>
            <a:r>
              <a:rPr lang="en-US" sz="1200" dirty="0" err="1" smtClean="0">
                <a:solidFill>
                  <a:schemeClr val="bg1">
                    <a:lumMod val="50000"/>
                  </a:schemeClr>
                </a:solidFill>
                <a:latin typeface="Arial"/>
                <a:cs typeface="Arial"/>
              </a:rPr>
              <a:t>pantallas</a:t>
            </a:r>
            <a:r>
              <a:rPr lang="en-US" sz="1200" dirty="0" smtClean="0">
                <a:solidFill>
                  <a:schemeClr val="bg1">
                    <a:lumMod val="50000"/>
                  </a:schemeClr>
                </a:solidFill>
                <a:latin typeface="Arial"/>
                <a:cs typeface="Arial"/>
              </a:rPr>
              <a:t>.</a:t>
            </a:r>
            <a:endParaRPr lang="en-US" sz="1200" dirty="0">
              <a:solidFill>
                <a:schemeClr val="bg1">
                  <a:lumMod val="50000"/>
                </a:schemeClr>
              </a:solidFill>
              <a:latin typeface="Arial"/>
              <a:cs typeface="Arial"/>
            </a:endParaRPr>
          </a:p>
        </p:txBody>
      </p:sp>
      <p:sp>
        <p:nvSpPr>
          <p:cNvPr id="37" name="TextBox 36"/>
          <p:cNvSpPr txBox="1">
            <a:spLocks noChangeArrowheads="1"/>
          </p:cNvSpPr>
          <p:nvPr/>
        </p:nvSpPr>
        <p:spPr bwMode="auto">
          <a:xfrm>
            <a:off x="5785212" y="3685741"/>
            <a:ext cx="3097739" cy="84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smtClean="0">
                <a:solidFill>
                  <a:schemeClr val="bg1">
                    <a:lumMod val="50000"/>
                  </a:schemeClr>
                </a:solidFill>
                <a:latin typeface="Arial"/>
                <a:cs typeface="Arial"/>
              </a:rPr>
              <a:t>UI testing</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Pruebas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en</a:t>
            </a:r>
            <a:r>
              <a:rPr lang="en-US" sz="1200" dirty="0" smtClean="0">
                <a:solidFill>
                  <a:schemeClr val="bg1">
                    <a:lumMod val="50000"/>
                  </a:schemeClr>
                </a:solidFill>
                <a:latin typeface="Arial"/>
                <a:cs typeface="Arial"/>
              </a:rPr>
              <a:t> la UI de </a:t>
            </a:r>
            <a:r>
              <a:rPr lang="en-US" sz="1200" dirty="0" err="1" smtClean="0">
                <a:solidFill>
                  <a:schemeClr val="bg1">
                    <a:lumMod val="50000"/>
                  </a:schemeClr>
                </a:solidFill>
                <a:latin typeface="Arial"/>
                <a:cs typeface="Arial"/>
              </a:rPr>
              <a:t>todo</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tipo</a:t>
            </a:r>
            <a:r>
              <a:rPr lang="en-US" sz="1200" dirty="0" smtClean="0">
                <a:solidFill>
                  <a:schemeClr val="bg1">
                    <a:lumMod val="50000"/>
                  </a:schemeClr>
                </a:solidFill>
                <a:latin typeface="Arial"/>
                <a:cs typeface="Arial"/>
              </a:rPr>
              <a:t>, toques, </a:t>
            </a:r>
            <a:r>
              <a:rPr lang="en-US" sz="1200" dirty="0" err="1" smtClean="0">
                <a:solidFill>
                  <a:schemeClr val="bg1">
                    <a:lumMod val="50000"/>
                  </a:schemeClr>
                </a:solidFill>
                <a:latin typeface="Arial"/>
                <a:cs typeface="Arial"/>
              </a:rPr>
              <a:t>deslizamientos</a:t>
            </a:r>
            <a:r>
              <a:rPr lang="en-US" sz="1200" dirty="0" smtClean="0">
                <a:solidFill>
                  <a:schemeClr val="bg1">
                    <a:lumMod val="50000"/>
                  </a:schemeClr>
                </a:solidFill>
                <a:latin typeface="Arial"/>
                <a:cs typeface="Arial"/>
              </a:rPr>
              <a:t>, etc.</a:t>
            </a:r>
            <a:endParaRPr lang="en-US" sz="1200" dirty="0">
              <a:solidFill>
                <a:schemeClr val="bg1">
                  <a:lumMod val="50000"/>
                </a:schemeClr>
              </a:solidFill>
              <a:latin typeface="Arial"/>
              <a:cs typeface="Arial"/>
            </a:endParaRPr>
          </a:p>
        </p:txBody>
      </p:sp>
      <p:sp>
        <p:nvSpPr>
          <p:cNvPr id="20" name="Title 7"/>
          <p:cNvSpPr txBox="1">
            <a:spLocks/>
          </p:cNvSpPr>
          <p:nvPr/>
        </p:nvSpPr>
        <p:spPr>
          <a:xfrm>
            <a:off x="521027" y="320186"/>
            <a:ext cx="8101946" cy="498964"/>
          </a:xfrm>
          <a:prstGeom prst="rect">
            <a:avLst/>
          </a:prstGeom>
        </p:spPr>
        <p:txBody>
          <a:bodyPr anchor="b">
            <a:normAutofit/>
          </a:bodyPr>
          <a:lstStyle>
            <a:lvl1pPr algn="l" defTabSz="914400" rtl="0" eaLnBrk="1" latinLnBrk="0" hangingPunct="1">
              <a:spcBef>
                <a:spcPct val="0"/>
              </a:spcBef>
              <a:buNone/>
              <a:defRPr sz="2400" b="0" i="0" kern="1200">
                <a:solidFill>
                  <a:srgbClr val="3186C7"/>
                </a:solidFill>
                <a:latin typeface="Helvetica Light"/>
                <a:ea typeface="+mj-ea"/>
                <a:cs typeface="Helvetica Light"/>
              </a:defRPr>
            </a:lvl1pPr>
          </a:lstStyle>
          <a:p>
            <a:r>
              <a:rPr lang="en-US" b="1" dirty="0" smtClean="0">
                <a:solidFill>
                  <a:schemeClr val="tx1"/>
                </a:solidFill>
                <a:latin typeface="Segoe UI" panose="020B0502040204020203" pitchFamily="34" charset="0"/>
                <a:cs typeface="Segoe UI" panose="020B0502040204020203" pitchFamily="34" charset="0"/>
              </a:rPr>
              <a:t>CONCLUSIONES</a:t>
            </a:r>
            <a:r>
              <a:rPr lang="en-US" b="1" dirty="0" smtClean="0">
                <a:latin typeface="Segoe UI" panose="020B0502040204020203" pitchFamily="34" charset="0"/>
                <a:cs typeface="Segoe UI" panose="020B0502040204020203" pitchFamily="34" charset="0"/>
              </a:rPr>
              <a:t> </a:t>
            </a:r>
            <a:r>
              <a:rPr lang="en-US" b="1" dirty="0" smtClean="0">
                <a:solidFill>
                  <a:schemeClr val="accent2"/>
                </a:solidFill>
                <a:latin typeface="Segoe UI" panose="020B0502040204020203" pitchFamily="34" charset="0"/>
                <a:cs typeface="Segoe UI" panose="020B0502040204020203" pitchFamily="34" charset="0"/>
              </a:rPr>
              <a:t>INTEGRACIÓN CONTINUA</a:t>
            </a:r>
            <a:endParaRPr lang="en-US" b="1" dirty="0">
              <a:solidFill>
                <a:schemeClr val="accent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114716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smtClean="0">
                <a:latin typeface="Segoe UI" panose="020B0502040204020203" pitchFamily="34" charset="0"/>
                <a:cs typeface="Segoe UI" panose="020B0502040204020203" pitchFamily="34" charset="0"/>
              </a:rPr>
              <a:t>¿PREGUNTAS y </a:t>
            </a:r>
            <a:r>
              <a:rPr lang="en-US" dirty="0" smtClean="0">
                <a:solidFill>
                  <a:schemeClr val="accent2"/>
                </a:solidFill>
                <a:latin typeface="Segoe UI" panose="020B0502040204020203" pitchFamily="34" charset="0"/>
                <a:cs typeface="Segoe UI" panose="020B0502040204020203" pitchFamily="34" charset="0"/>
              </a:rPr>
              <a:t>RESPUESTAS</a:t>
            </a:r>
            <a:r>
              <a:rPr lang="en-US" dirty="0" smtClean="0">
                <a:solidFill>
                  <a:schemeClr val="tx1">
                    <a:lumMod val="95000"/>
                    <a:lumOff val="5000"/>
                  </a:schemeClr>
                </a:solidFill>
                <a:latin typeface="Segoe UI" panose="020B0502040204020203" pitchFamily="34" charset="0"/>
                <a:cs typeface="Segoe UI" panose="020B0502040204020203" pitchFamily="34" charset="0"/>
              </a:rPr>
              <a:t>?</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22"/>
          </p:nvPr>
        </p:nvSpPr>
        <p:spPr>
          <a:xfrm>
            <a:off x="825827" y="742950"/>
            <a:ext cx="8089573" cy="304800"/>
          </a:xfrm>
        </p:spPr>
        <p:txBody>
          <a:bodyPr/>
          <a:lstStyle/>
          <a:p>
            <a:r>
              <a:rPr lang="en-US" dirty="0" smtClean="0"/>
              <a:t>¿</a:t>
            </a:r>
            <a:r>
              <a:rPr lang="en-US" dirty="0" err="1" smtClean="0"/>
              <a:t>Dudas</a:t>
            </a:r>
            <a:r>
              <a:rPr lang="en-US" dirty="0" smtClean="0"/>
              <a:t>?</a:t>
            </a:r>
            <a:endParaRPr lang="en-US" dirty="0"/>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smtClean="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GRACIAS a </a:t>
            </a:r>
            <a:r>
              <a:rPr lang="en-US" dirty="0" smtClean="0">
                <a:solidFill>
                  <a:schemeClr val="accent2"/>
                </a:solidFill>
                <a:latin typeface="Segoe UI" panose="020B0502040204020203" pitchFamily="34" charset="0"/>
                <a:cs typeface="Segoe UI" panose="020B0502040204020203" pitchFamily="34" charset="0"/>
              </a:rPr>
              <a:t>TODOS</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fontScale="90000"/>
          </a:bodyPr>
          <a:lstStyle/>
          <a:p>
            <a:r>
              <a:rPr lang="en-US" dirty="0" smtClean="0">
                <a:latin typeface="Segoe UI" panose="020B0502040204020203" pitchFamily="34" charset="0"/>
                <a:cs typeface="Segoe UI" panose="020B0502040204020203" pitchFamily="34" charset="0"/>
              </a:rPr>
              <a:t>INTEGRACIÓN CONTINUA CON </a:t>
            </a:r>
            <a:r>
              <a:rPr lang="en-US" dirty="0" smtClean="0">
                <a:solidFill>
                  <a:schemeClr val="accent2"/>
                </a:solidFill>
                <a:latin typeface="Segoe UI" panose="020B0502040204020203" pitchFamily="34" charset="0"/>
                <a:cs typeface="Segoe UI" panose="020B0502040204020203" pitchFamily="34" charset="0"/>
              </a:rPr>
              <a:t>APPS XAMARIN</a:t>
            </a:r>
            <a:endParaRPr lang="en-US" dirty="0">
              <a:solidFill>
                <a:schemeClr val="accent2"/>
              </a:solidFill>
              <a:latin typeface="Segoe UI" panose="020B0502040204020203" pitchFamily="34" charset="0"/>
              <a:cs typeface="Segoe UI" panose="020B0502040204020203" pitchFamily="34" charset="0"/>
            </a:endParaRPr>
          </a:p>
        </p:txBody>
      </p:sp>
      <p:sp>
        <p:nvSpPr>
          <p:cNvPr id="10" name="Text Placeholder 9"/>
          <p:cNvSpPr>
            <a:spLocks noGrp="1"/>
          </p:cNvSpPr>
          <p:nvPr>
            <p:ph type="body" sz="quarter" idx="25"/>
          </p:nvPr>
        </p:nvSpPr>
        <p:spPr>
          <a:xfrm>
            <a:off x="304800" y="2945810"/>
            <a:ext cx="8000999" cy="540340"/>
          </a:xfrm>
        </p:spPr>
        <p:txBody>
          <a:bodyPr/>
          <a:lstStyle/>
          <a:p>
            <a:r>
              <a:rPr lang="en-US" dirty="0">
                <a:solidFill>
                  <a:schemeClr val="bg1"/>
                </a:solidFill>
              </a:rPr>
              <a:t>Como </a:t>
            </a:r>
            <a:r>
              <a:rPr lang="en-US" dirty="0" err="1">
                <a:solidFill>
                  <a:schemeClr val="bg1"/>
                </a:solidFill>
              </a:rPr>
              <a:t>pasar</a:t>
            </a:r>
            <a:r>
              <a:rPr lang="en-US" dirty="0">
                <a:solidFill>
                  <a:schemeClr val="bg1"/>
                </a:solidFill>
              </a:rPr>
              <a:t> Builds y test </a:t>
            </a:r>
            <a:r>
              <a:rPr lang="en-US" dirty="0" err="1">
                <a:solidFill>
                  <a:schemeClr val="bg1"/>
                </a:solidFill>
              </a:rPr>
              <a:t>unitarios</a:t>
            </a:r>
            <a:r>
              <a:rPr lang="en-US" dirty="0">
                <a:solidFill>
                  <a:schemeClr val="bg1"/>
                </a:solidFill>
              </a:rPr>
              <a:t> de Apps </a:t>
            </a:r>
            <a:r>
              <a:rPr lang="en-US" dirty="0" err="1">
                <a:solidFill>
                  <a:schemeClr val="bg1"/>
                </a:solidFill>
              </a:rPr>
              <a:t>móviles</a:t>
            </a:r>
            <a:r>
              <a:rPr lang="en-US" dirty="0">
                <a:solidFill>
                  <a:schemeClr val="bg1"/>
                </a:solidFill>
              </a:rPr>
              <a:t> </a:t>
            </a:r>
            <a:r>
              <a:rPr lang="en-US" dirty="0" err="1">
                <a:solidFill>
                  <a:schemeClr val="bg1"/>
                </a:solidFill>
              </a:rPr>
              <a:t>multiplataforma</a:t>
            </a:r>
            <a:r>
              <a:rPr lang="en-US" dirty="0">
                <a:solidFill>
                  <a:schemeClr val="bg1"/>
                </a:solidFill>
              </a:rPr>
              <a:t> Xamarin </a:t>
            </a:r>
            <a:r>
              <a:rPr lang="en-US" dirty="0" err="1">
                <a:solidFill>
                  <a:schemeClr val="bg1"/>
                </a:solidFill>
              </a:rPr>
              <a:t>desde</a:t>
            </a:r>
            <a:r>
              <a:rPr lang="en-US" dirty="0">
                <a:solidFill>
                  <a:schemeClr val="bg1"/>
                </a:solidFill>
              </a:rPr>
              <a:t> </a:t>
            </a:r>
            <a:r>
              <a:rPr lang="en-US" dirty="0" err="1">
                <a:solidFill>
                  <a:schemeClr val="bg1"/>
                </a:solidFill>
              </a:rPr>
              <a:t>TeamCity</a:t>
            </a:r>
            <a:r>
              <a:rPr lang="en-US" dirty="0">
                <a:solidFill>
                  <a:schemeClr val="bg1"/>
                </a:solidFill>
              </a:rPr>
              <a:t>.</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2"/>
          </a:xfr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7468"/>
            <a:ext cx="8741880" cy="674653"/>
          </a:xfrm>
        </p:spPr>
        <p:txBody>
          <a:bodyPr/>
          <a:lstStyle/>
          <a:p>
            <a:pPr algn="l"/>
            <a:r>
              <a:rPr lang="en-US" sz="3200" b="1" dirty="0" smtClean="0">
                <a:solidFill>
                  <a:schemeClr val="accent2"/>
                </a:solidFill>
                <a:latin typeface="Segoe UI" panose="020B0502040204020203" pitchFamily="34" charset="0"/>
                <a:cs typeface="Segoe UI" panose="020B0502040204020203" pitchFamily="34" charset="0"/>
              </a:rPr>
              <a:t>XAMARIN</a:t>
            </a:r>
            <a:endParaRPr lang="en-US" sz="3200" b="1" dirty="0">
              <a:solidFill>
                <a:schemeClr val="accent2"/>
              </a:solidFill>
              <a:latin typeface="Segoe UI" panose="020B0502040204020203" pitchFamily="34" charset="0"/>
              <a:cs typeface="Segoe UI" panose="020B0502040204020203" pitchFamily="34" charset="0"/>
            </a:endParaRPr>
          </a:p>
        </p:txBody>
      </p:sp>
      <p:sp>
        <p:nvSpPr>
          <p:cNvPr id="14" name="TextBox 13"/>
          <p:cNvSpPr txBox="1"/>
          <p:nvPr/>
        </p:nvSpPr>
        <p:spPr>
          <a:xfrm>
            <a:off x="313982" y="4230639"/>
            <a:ext cx="8516036" cy="48885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smtClean="0">
                <a:solidFill>
                  <a:srgbClr val="70ACBB"/>
                </a:solidFill>
              </a:rPr>
              <a:t>Base de </a:t>
            </a:r>
            <a:r>
              <a:rPr lang="en-US" sz="1765" dirty="0" err="1" smtClean="0">
                <a:solidFill>
                  <a:srgbClr val="70ACBB"/>
                </a:solidFill>
              </a:rPr>
              <a:t>código</a:t>
            </a:r>
            <a:r>
              <a:rPr lang="en-US" sz="1765" dirty="0" smtClean="0">
                <a:solidFill>
                  <a:srgbClr val="70ACBB"/>
                </a:solidFill>
              </a:rPr>
              <a:t> C</a:t>
            </a:r>
            <a:r>
              <a:rPr lang="en-US" sz="1765" dirty="0">
                <a:solidFill>
                  <a:srgbClr val="70ACBB"/>
                </a:solidFill>
              </a:rPr>
              <a:t># </a:t>
            </a:r>
            <a:r>
              <a:rPr lang="en-US" sz="1765" dirty="0" err="1" smtClean="0">
                <a:solidFill>
                  <a:srgbClr val="70ACBB"/>
                </a:solidFill>
              </a:rPr>
              <a:t>compartido</a:t>
            </a:r>
            <a:r>
              <a:rPr lang="en-US" sz="1765" dirty="0" smtClean="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100% </a:t>
            </a:r>
            <a:r>
              <a:rPr lang="en-US" sz="1765" dirty="0" err="1" smtClean="0">
                <a:solidFill>
                  <a:srgbClr val="70ACBB"/>
                </a:solidFill>
              </a:rPr>
              <a:t>acceso</a:t>
            </a:r>
            <a:r>
              <a:rPr lang="en-US" sz="1765" dirty="0" smtClean="0">
                <a:solidFill>
                  <a:srgbClr val="70ACBB"/>
                </a:solidFill>
              </a:rPr>
              <a:t> a APIs </a:t>
            </a:r>
            <a:r>
              <a:rPr lang="en-US" sz="1765" dirty="0" err="1" smtClean="0">
                <a:solidFill>
                  <a:srgbClr val="70ACBB"/>
                </a:solidFill>
              </a:rPr>
              <a:t>nativas</a:t>
            </a:r>
            <a:r>
              <a:rPr lang="en-US" sz="1765" dirty="0" smtClean="0">
                <a:solidFill>
                  <a:srgbClr val="16ACEE"/>
                </a:solidFill>
              </a:rPr>
              <a:t>  </a:t>
            </a:r>
            <a:r>
              <a:rPr lang="en-US" sz="1765" dirty="0">
                <a:solidFill>
                  <a:srgbClr val="6FBD23"/>
                </a:solidFill>
              </a:rPr>
              <a:t>•</a:t>
            </a:r>
            <a:r>
              <a:rPr lang="en-US" sz="1765" dirty="0">
                <a:solidFill>
                  <a:srgbClr val="16ACEE"/>
                </a:solidFill>
              </a:rPr>
              <a:t>  </a:t>
            </a:r>
            <a:r>
              <a:rPr lang="en-US" sz="1765" dirty="0" smtClean="0">
                <a:solidFill>
                  <a:srgbClr val="70ACBB"/>
                </a:solidFill>
              </a:rPr>
              <a:t>Alto </a:t>
            </a:r>
            <a:r>
              <a:rPr lang="en-US" sz="1765" dirty="0" err="1" smtClean="0">
                <a:solidFill>
                  <a:srgbClr val="70ACBB"/>
                </a:solidFill>
              </a:rPr>
              <a:t>rendimiento</a:t>
            </a:r>
            <a:endParaRPr lang="en-US" sz="1765" dirty="0">
              <a:solidFill>
                <a:srgbClr val="70ACBB"/>
              </a:solidFill>
            </a:endParaRPr>
          </a:p>
        </p:txBody>
      </p:sp>
      <p:sp>
        <p:nvSpPr>
          <p:cNvPr id="20" name="Left Brace 19"/>
          <p:cNvSpPr/>
          <p:nvPr/>
        </p:nvSpPr>
        <p:spPr>
          <a:xfrm rot="5400000">
            <a:off x="4489526" y="403168"/>
            <a:ext cx="176089" cy="738494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grpSp>
        <p:nvGrpSpPr>
          <p:cNvPr id="3" name="Group 2"/>
          <p:cNvGrpSpPr/>
          <p:nvPr/>
        </p:nvGrpSpPr>
        <p:grpSpPr>
          <a:xfrm>
            <a:off x="2170064" y="1083711"/>
            <a:ext cx="4815013" cy="2732292"/>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6"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2" y="3439156"/>
              <a:ext cx="6393682" cy="89307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197295805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b="1" dirty="0" smtClean="0">
                <a:solidFill>
                  <a:schemeClr val="accent2"/>
                </a:solidFill>
                <a:latin typeface="Segoe UI" panose="020B0502040204020203" pitchFamily="34" charset="0"/>
                <a:cs typeface="Segoe UI" panose="020B0502040204020203" pitchFamily="34" charset="0"/>
              </a:rPr>
              <a:t>XAMARIN</a:t>
            </a:r>
            <a:r>
              <a:rPr lang="en-US" sz="3200" b="1" dirty="0" smtClean="0">
                <a:latin typeface="Segoe UI" panose="020B0502040204020203" pitchFamily="34" charset="0"/>
                <a:cs typeface="Segoe UI" panose="020B0502040204020203" pitchFamily="34" charset="0"/>
              </a:rPr>
              <a:t> + XAMARIN.FORMS</a:t>
            </a:r>
            <a:endParaRPr lang="en-US" sz="3200" b="1"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749939" y="3875904"/>
            <a:ext cx="3377351" cy="386581"/>
          </a:xfrm>
        </p:spPr>
        <p:txBody>
          <a:bodyPr/>
          <a:lstStyle/>
          <a:p>
            <a:pPr algn="ctr">
              <a:lnSpc>
                <a:spcPct val="100000"/>
              </a:lnSpc>
            </a:pPr>
            <a:r>
              <a:rPr lang="en-US" sz="1912" dirty="0" smtClean="0">
                <a:solidFill>
                  <a:schemeClr val="tx1"/>
                </a:solidFill>
              </a:rPr>
              <a:t>Original</a:t>
            </a:r>
            <a:endParaRPr lang="en-US" sz="1912" dirty="0">
              <a:solidFill>
                <a:schemeClr val="tx1"/>
              </a:solidFill>
            </a:endParaRPr>
          </a:p>
        </p:txBody>
      </p:sp>
      <p:sp>
        <p:nvSpPr>
          <p:cNvPr id="4" name="Text Placeholder 3"/>
          <p:cNvSpPr>
            <a:spLocks noGrp="1"/>
          </p:cNvSpPr>
          <p:nvPr>
            <p:ph type="body" sz="quarter" idx="11"/>
          </p:nvPr>
        </p:nvSpPr>
        <p:spPr>
          <a:xfrm>
            <a:off x="4911661" y="3875904"/>
            <a:ext cx="3370931" cy="386581"/>
          </a:xfrm>
        </p:spPr>
        <p:txBody>
          <a:bodyPr/>
          <a:lstStyle/>
          <a:p>
            <a:pPr algn="ctr">
              <a:lnSpc>
                <a:spcPct val="100000"/>
              </a:lnSpc>
            </a:pPr>
            <a:r>
              <a:rPr lang="en-US" sz="1912" dirty="0" smtClean="0">
                <a:solidFill>
                  <a:schemeClr val="tx1"/>
                </a:solidFill>
              </a:rPr>
              <a:t>Con </a:t>
            </a:r>
            <a:r>
              <a:rPr lang="en-US" sz="1912" dirty="0" err="1" smtClean="0">
                <a:solidFill>
                  <a:schemeClr val="tx1"/>
                </a:solidFill>
              </a:rPr>
              <a:t>Xamarin.Forms</a:t>
            </a:r>
            <a:endParaRPr lang="en-US" sz="1912" dirty="0">
              <a:solidFill>
                <a:schemeClr val="tx1"/>
              </a:solidFill>
            </a:endParaRPr>
          </a:p>
        </p:txBody>
      </p:sp>
      <p:grpSp>
        <p:nvGrpSpPr>
          <p:cNvPr id="25" name="Group 24"/>
          <p:cNvGrpSpPr/>
          <p:nvPr/>
        </p:nvGrpSpPr>
        <p:grpSpPr>
          <a:xfrm>
            <a:off x="749939" y="1861072"/>
            <a:ext cx="3377351" cy="190241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6" y="2021408"/>
              <a:ext cx="2353425"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480" y="1352260"/>
            <a:ext cx="2791990" cy="46184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242" y="1352260"/>
            <a:ext cx="3377351" cy="2401886"/>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6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2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096" y="2638557"/>
            <a:ext cx="3370194" cy="51149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2533819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1" y="357534"/>
            <a:ext cx="8741880" cy="839408"/>
          </a:xfrm>
        </p:spPr>
        <p:txBody>
          <a:bodyPr/>
          <a:lstStyle/>
          <a:p>
            <a:pPr algn="ctr">
              <a:lnSpc>
                <a:spcPct val="100000"/>
              </a:lnSpc>
            </a:pPr>
            <a:r>
              <a:rPr lang="en-US" sz="2400" i="1" dirty="0" err="1" smtClean="0">
                <a:latin typeface="Segoe UI" panose="020B0502040204020203" pitchFamily="34" charset="0"/>
                <a:cs typeface="Segoe UI" panose="020B0502040204020203" pitchFamily="34" charset="0"/>
              </a:rPr>
              <a:t>Cualquier</a:t>
            </a:r>
            <a:r>
              <a:rPr lang="en-US" sz="2400" i="1" dirty="0" smtClean="0">
                <a:latin typeface="Segoe UI" panose="020B0502040204020203" pitchFamily="34" charset="0"/>
                <a:cs typeface="Segoe UI" panose="020B0502040204020203" pitchFamily="34" charset="0"/>
              </a:rPr>
              <a:t> </a:t>
            </a:r>
            <a:r>
              <a:rPr lang="en-US" sz="2400" i="1" dirty="0" err="1" smtClean="0">
                <a:latin typeface="Segoe UI" panose="020B0502040204020203" pitchFamily="34" charset="0"/>
                <a:cs typeface="Segoe UI" panose="020B0502040204020203" pitchFamily="34" charset="0"/>
              </a:rPr>
              <a:t>cosa</a:t>
            </a:r>
            <a:r>
              <a:rPr lang="en-US" sz="2400" i="1" dirty="0" smtClean="0">
                <a:latin typeface="Segoe UI" panose="020B0502040204020203" pitchFamily="34" charset="0"/>
                <a:cs typeface="Segoe UI" panose="020B0502040204020203" pitchFamily="34" charset="0"/>
              </a:rPr>
              <a:t> que </a:t>
            </a:r>
            <a:r>
              <a:rPr lang="en-US" sz="2400" i="1" dirty="0" err="1" smtClean="0">
                <a:latin typeface="Segoe UI" panose="020B0502040204020203" pitchFamily="34" charset="0"/>
                <a:cs typeface="Segoe UI" panose="020B0502040204020203" pitchFamily="34" charset="0"/>
              </a:rPr>
              <a:t>pudieras</a:t>
            </a:r>
            <a:r>
              <a:rPr lang="en-US" sz="2400" i="1" dirty="0" smtClean="0">
                <a:latin typeface="Segoe UI" panose="020B0502040204020203" pitchFamily="34" charset="0"/>
                <a:cs typeface="Segoe UI" panose="020B0502040204020203" pitchFamily="34" charset="0"/>
              </a:rPr>
              <a:t> </a:t>
            </a:r>
            <a:r>
              <a:rPr lang="en-US" sz="2400" i="1" dirty="0" err="1" smtClean="0">
                <a:latin typeface="Segoe UI" panose="020B0502040204020203" pitchFamily="34" charset="0"/>
                <a:cs typeface="Segoe UI" panose="020B0502040204020203" pitchFamily="34" charset="0"/>
              </a:rPr>
              <a:t>hacer</a:t>
            </a:r>
            <a:r>
              <a:rPr lang="en-US" sz="2400" i="1" dirty="0" smtClean="0">
                <a:latin typeface="Segoe UI" panose="020B0502040204020203" pitchFamily="34" charset="0"/>
                <a:cs typeface="Segoe UI" panose="020B0502040204020203" pitchFamily="34" charset="0"/>
              </a:rPr>
              <a:t> con Objective-C</a:t>
            </a:r>
            <a:r>
              <a:rPr lang="en-US" sz="2400" i="1" dirty="0">
                <a:latin typeface="Segoe UI" panose="020B0502040204020203" pitchFamily="34" charset="0"/>
                <a:cs typeface="Segoe UI" panose="020B0502040204020203" pitchFamily="34" charset="0"/>
              </a:rPr>
              <a:t>, Swift, </a:t>
            </a:r>
            <a:r>
              <a:rPr lang="en-US" sz="2400" i="1" dirty="0" smtClean="0">
                <a:latin typeface="Segoe UI" panose="020B0502040204020203" pitchFamily="34" charset="0"/>
                <a:cs typeface="Segoe UI" panose="020B0502040204020203" pitchFamily="34" charset="0"/>
              </a:rPr>
              <a:t>o </a:t>
            </a:r>
            <a:r>
              <a:rPr lang="en-US" sz="2400" i="1" dirty="0">
                <a:latin typeface="Segoe UI" panose="020B0502040204020203" pitchFamily="34" charset="0"/>
                <a:cs typeface="Segoe UI" panose="020B0502040204020203" pitchFamily="34" charset="0"/>
              </a:rPr>
              <a:t>Java</a:t>
            </a:r>
            <a:br>
              <a:rPr lang="en-US" sz="2400" i="1" dirty="0">
                <a:latin typeface="Segoe UI" panose="020B0502040204020203" pitchFamily="34" charset="0"/>
                <a:cs typeface="Segoe UI" panose="020B0502040204020203" pitchFamily="34" charset="0"/>
              </a:rPr>
            </a:br>
            <a:r>
              <a:rPr lang="en-US" sz="2400" i="1" dirty="0" smtClean="0">
                <a:latin typeface="Segoe UI" panose="020B0502040204020203" pitchFamily="34" charset="0"/>
                <a:cs typeface="Segoe UI" panose="020B0502040204020203" pitchFamily="34" charset="0"/>
              </a:rPr>
              <a:t>se </a:t>
            </a:r>
            <a:r>
              <a:rPr lang="en-US" sz="2400" i="1" dirty="0" err="1" smtClean="0">
                <a:latin typeface="Segoe UI" panose="020B0502040204020203" pitchFamily="34" charset="0"/>
                <a:cs typeface="Segoe UI" panose="020B0502040204020203" pitchFamily="34" charset="0"/>
              </a:rPr>
              <a:t>puede</a:t>
            </a:r>
            <a:r>
              <a:rPr lang="en-US" sz="2400" i="1" dirty="0" smtClean="0">
                <a:latin typeface="Segoe UI" panose="020B0502040204020203" pitchFamily="34" charset="0"/>
                <a:cs typeface="Segoe UI" panose="020B0502040204020203" pitchFamily="34" charset="0"/>
              </a:rPr>
              <a:t> </a:t>
            </a:r>
            <a:r>
              <a:rPr lang="en-US" sz="2400" i="1" dirty="0" err="1" smtClean="0">
                <a:latin typeface="Segoe UI" panose="020B0502040204020203" pitchFamily="34" charset="0"/>
                <a:cs typeface="Segoe UI" panose="020B0502040204020203" pitchFamily="34" charset="0"/>
              </a:rPr>
              <a:t>hacer</a:t>
            </a:r>
            <a:r>
              <a:rPr lang="en-US" sz="2400" i="1" dirty="0" smtClean="0">
                <a:latin typeface="Segoe UI" panose="020B0502040204020203" pitchFamily="34" charset="0"/>
                <a:cs typeface="Segoe UI" panose="020B0502040204020203" pitchFamily="34" charset="0"/>
              </a:rPr>
              <a:t> con C</a:t>
            </a:r>
            <a:r>
              <a:rPr lang="en-US" sz="2400" i="1" dirty="0">
                <a:latin typeface="Segoe UI" panose="020B0502040204020203" pitchFamily="34" charset="0"/>
                <a:cs typeface="Segoe UI" panose="020B0502040204020203" pitchFamily="34" charset="0"/>
              </a:rPr>
              <a:t># y</a:t>
            </a:r>
            <a:r>
              <a:rPr lang="en-US" sz="2400" i="1" dirty="0" smtClean="0">
                <a:latin typeface="Segoe UI" panose="020B0502040204020203" pitchFamily="34" charset="0"/>
                <a:cs typeface="Segoe UI" panose="020B0502040204020203" pitchFamily="34" charset="0"/>
              </a:rPr>
              <a:t> </a:t>
            </a:r>
            <a:r>
              <a:rPr lang="en-US" sz="2400" i="1" dirty="0">
                <a:latin typeface="Segoe UI" panose="020B0502040204020203" pitchFamily="34" charset="0"/>
                <a:cs typeface="Segoe UI" panose="020B0502040204020203" pitchFamily="34" charset="0"/>
              </a:rPr>
              <a:t>Visual Studio </a:t>
            </a:r>
            <a:r>
              <a:rPr lang="en-US" sz="2400" i="1" dirty="0" smtClean="0">
                <a:latin typeface="Segoe UI" panose="020B0502040204020203" pitchFamily="34" charset="0"/>
                <a:cs typeface="Segoe UI" panose="020B0502040204020203" pitchFamily="34" charset="0"/>
              </a:rPr>
              <a:t>con </a:t>
            </a:r>
            <a:r>
              <a:rPr lang="en-US" sz="2400" i="1" dirty="0">
                <a:latin typeface="Segoe UI" panose="020B0502040204020203" pitchFamily="34" charset="0"/>
                <a:cs typeface="Segoe UI" panose="020B0502040204020203" pitchFamily="34" charset="0"/>
              </a:rPr>
              <a:t>Xamarin.</a:t>
            </a:r>
          </a:p>
        </p:txBody>
      </p:sp>
      <p:grpSp>
        <p:nvGrpSpPr>
          <p:cNvPr id="7" name="Group 6"/>
          <p:cNvGrpSpPr/>
          <p:nvPr/>
        </p:nvGrpSpPr>
        <p:grpSpPr>
          <a:xfrm>
            <a:off x="1710795" y="1541096"/>
            <a:ext cx="6010069" cy="333705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93433115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1870468"/>
            <a:ext cx="3352800" cy="1793433"/>
          </a:xfrm>
        </p:spPr>
        <p:txBody>
          <a:bodyPr/>
          <a:lstStyle/>
          <a:p>
            <a:r>
              <a:rPr lang="en-US" sz="3600" b="1" dirty="0" smtClean="0">
                <a:solidFill>
                  <a:schemeClr val="accent2"/>
                </a:solidFill>
                <a:latin typeface="Segoe UI" panose="020B0502040204020203" pitchFamily="34" charset="0"/>
                <a:cs typeface="Segoe UI" panose="020B0502040204020203" pitchFamily="34" charset="0"/>
              </a:rPr>
              <a:t>ESTADÍSTICAS </a:t>
            </a:r>
            <a:r>
              <a:rPr lang="en-US" sz="3600" b="1" dirty="0" smtClean="0">
                <a:latin typeface="Segoe UI" panose="020B0502040204020203" pitchFamily="34" charset="0"/>
                <a:cs typeface="Segoe UI" panose="020B0502040204020203" pitchFamily="34" charset="0"/>
              </a:rPr>
              <a:t>DE CÓDIGO COMPARTIDO</a:t>
            </a:r>
            <a:endParaRPr lang="en-US" sz="3600" b="1" dirty="0">
              <a:latin typeface="Segoe UI" panose="020B0502040204020203" pitchFamily="34" charset="0"/>
              <a:cs typeface="Segoe UI" panose="020B0502040204020203" pitchFamily="34" charset="0"/>
            </a:endParaRPr>
          </a:p>
        </p:txBody>
      </p:sp>
      <p:sp>
        <p:nvSpPr>
          <p:cNvPr id="91" name="TextBox 90"/>
          <p:cNvSpPr txBox="1"/>
          <p:nvPr/>
        </p:nvSpPr>
        <p:spPr>
          <a:xfrm>
            <a:off x="1107692" y="3150438"/>
            <a:ext cx="896425" cy="273280"/>
          </a:xfrm>
          <a:prstGeom prst="rect">
            <a:avLst/>
          </a:prstGeom>
          <a:noFill/>
          <a:ln>
            <a:noFill/>
          </a:ln>
        </p:spPr>
        <p:txBody>
          <a:bodyPr wrap="square" rtlCol="0">
            <a:spAutoFit/>
          </a:bodyPr>
          <a:lstStyle/>
          <a:p>
            <a:pPr algn="r" defTabSz="457124"/>
            <a:r>
              <a:rPr lang="en-US" sz="1176" dirty="0"/>
              <a:t>Mac</a:t>
            </a:r>
          </a:p>
        </p:txBody>
      </p:sp>
      <p:sp>
        <p:nvSpPr>
          <p:cNvPr id="92" name="TextBox 91"/>
          <p:cNvSpPr txBox="1"/>
          <p:nvPr/>
        </p:nvSpPr>
        <p:spPr>
          <a:xfrm>
            <a:off x="1126368" y="2212120"/>
            <a:ext cx="896425" cy="273280"/>
          </a:xfrm>
          <a:prstGeom prst="rect">
            <a:avLst/>
          </a:prstGeom>
          <a:noFill/>
          <a:ln>
            <a:noFill/>
          </a:ln>
        </p:spPr>
        <p:txBody>
          <a:bodyPr wrap="square" rtlCol="0">
            <a:spAutoFit/>
          </a:bodyPr>
          <a:lstStyle/>
          <a:p>
            <a:pPr algn="r" defTabSz="457124"/>
            <a:r>
              <a:rPr lang="en-US" sz="1176"/>
              <a:t>iOS</a:t>
            </a:r>
            <a:endParaRPr lang="en-US" sz="1176" dirty="0"/>
          </a:p>
        </p:txBody>
      </p:sp>
      <p:sp>
        <p:nvSpPr>
          <p:cNvPr id="93" name="TextBox 92"/>
          <p:cNvSpPr txBox="1"/>
          <p:nvPr/>
        </p:nvSpPr>
        <p:spPr>
          <a:xfrm>
            <a:off x="1126368" y="1273802"/>
            <a:ext cx="896425" cy="273280"/>
          </a:xfrm>
          <a:prstGeom prst="rect">
            <a:avLst/>
          </a:prstGeom>
          <a:noFill/>
          <a:ln>
            <a:noFill/>
          </a:ln>
        </p:spPr>
        <p:txBody>
          <a:bodyPr wrap="square" rtlCol="0">
            <a:spAutoFit/>
          </a:bodyPr>
          <a:lstStyle/>
          <a:p>
            <a:pPr algn="r" defTabSz="457124"/>
            <a:r>
              <a:rPr lang="en-US" sz="1176" dirty="0"/>
              <a:t>Android</a:t>
            </a:r>
          </a:p>
        </p:txBody>
      </p:sp>
      <p:sp>
        <p:nvSpPr>
          <p:cNvPr id="95" name="TextBox 94"/>
          <p:cNvSpPr txBox="1"/>
          <p:nvPr/>
        </p:nvSpPr>
        <p:spPr>
          <a:xfrm>
            <a:off x="510075" y="4112480"/>
            <a:ext cx="1438015" cy="273280"/>
          </a:xfrm>
          <a:prstGeom prst="rect">
            <a:avLst/>
          </a:prstGeom>
          <a:noFill/>
          <a:ln>
            <a:noFill/>
          </a:ln>
        </p:spPr>
        <p:txBody>
          <a:bodyPr wrap="square" rtlCol="0">
            <a:spAutoFit/>
          </a:bodyPr>
          <a:lstStyle/>
          <a:p>
            <a:pPr algn="r" defTabSz="457124"/>
            <a:r>
              <a:rPr lang="en-US" sz="1176"/>
              <a:t>Windows Phone</a:t>
            </a:r>
            <a:endParaRPr lang="en-US" sz="1176" dirty="0"/>
          </a:p>
        </p:txBody>
      </p:sp>
      <p:grpSp>
        <p:nvGrpSpPr>
          <p:cNvPr id="4" name="Group 3"/>
          <p:cNvGrpSpPr/>
          <p:nvPr/>
        </p:nvGrpSpPr>
        <p:grpSpPr>
          <a:xfrm>
            <a:off x="2050048" y="386715"/>
            <a:ext cx="2951777" cy="437007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5" cy="402726"/>
              </a:xfrm>
              <a:prstGeom prst="rect">
                <a:avLst/>
              </a:prstGeom>
              <a:noFill/>
              <a:ln>
                <a:noFill/>
              </a:ln>
            </p:spPr>
            <p:txBody>
              <a:bodyPr wrap="square" rtlCol="0">
                <a:spAutoFit/>
              </a:bodyPr>
              <a:lstStyle/>
              <a:p>
                <a:pPr algn="ctr" defTabSz="457124"/>
                <a:r>
                  <a:rPr lang="en-US" sz="1324" dirty="0" err="1"/>
                  <a:t>iCircuit</a:t>
                </a:r>
                <a:endParaRPr lang="en-US" sz="1324" dirty="0"/>
              </a:p>
            </p:txBody>
          </p:sp>
          <p:sp>
            <p:nvSpPr>
              <p:cNvPr id="37" name="TextBox 36"/>
              <p:cNvSpPr txBox="1"/>
              <p:nvPr/>
            </p:nvSpPr>
            <p:spPr>
              <a:xfrm>
                <a:off x="6232354" y="525462"/>
                <a:ext cx="1524002" cy="402726"/>
              </a:xfrm>
              <a:prstGeom prst="rect">
                <a:avLst/>
              </a:prstGeom>
              <a:noFill/>
              <a:ln>
                <a:noFill/>
              </a:ln>
            </p:spPr>
            <p:txBody>
              <a:bodyPr wrap="square" rtlCol="0">
                <a:spAutoFit/>
              </a:bodyPr>
              <a:lstStyle/>
              <a:p>
                <a:pPr algn="ctr" defTabSz="457124"/>
                <a:r>
                  <a:rPr lang="en-US" sz="1324" dirty="0"/>
                  <a:t>Touch Draw</a:t>
                </a:r>
              </a:p>
            </p:txBody>
          </p:sp>
          <p:graphicFrame>
            <p:nvGraphicFramePr>
              <p:cNvPr id="53" name="Chart 52"/>
              <p:cNvGraphicFramePr/>
              <p:nvPr>
                <p:extLst>
                  <p:ext uri="{D42A27DB-BD31-4B8C-83A1-F6EECF244321}">
                    <p14:modId xmlns:p14="http://schemas.microsoft.com/office/powerpoint/2010/main" val="1690835799"/>
                  </p:ext>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2038662597"/>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ext uri="{D42A27DB-BD31-4B8C-83A1-F6EECF244321}">
                    <p14:modId xmlns:p14="http://schemas.microsoft.com/office/powerpoint/2010/main" val="209835698"/>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ext uri="{D42A27DB-BD31-4B8C-83A1-F6EECF244321}">
                    <p14:modId xmlns:p14="http://schemas.microsoft.com/office/powerpoint/2010/main" val="3858093546"/>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ext uri="{D42A27DB-BD31-4B8C-83A1-F6EECF244321}">
                    <p14:modId xmlns:p14="http://schemas.microsoft.com/office/powerpoint/2010/main" val="996816615"/>
                  </p:ext>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ext uri="{D42A27DB-BD31-4B8C-83A1-F6EECF244321}">
                    <p14:modId xmlns:p14="http://schemas.microsoft.com/office/powerpoint/2010/main" val="1948996121"/>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ext uri="{D42A27DB-BD31-4B8C-83A1-F6EECF244321}">
                    <p14:modId xmlns:p14="http://schemas.microsoft.com/office/powerpoint/2010/main" val="2821111095"/>
                  </p:ext>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790209" y="3748307"/>
            <a:ext cx="437007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90209" y="2795856"/>
            <a:ext cx="437007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0209" y="1843405"/>
            <a:ext cx="437007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80056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DEMO</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Segoe UI" panose="020B0502040204020203" pitchFamily="34" charset="0"/>
                <a:cs typeface="Segoe UI" panose="020B0502040204020203" pitchFamily="34" charset="0"/>
              </a:rPr>
              <a:t>Xamarin Classic y Xamarin Forms</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225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4968</TotalTime>
  <Words>2158</Words>
  <Application>Microsoft Office PowerPoint</Application>
  <PresentationFormat>On-screen Show (16:9)</PresentationFormat>
  <Paragraphs>364</Paragraphs>
  <Slides>48</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Aller</vt:lpstr>
      <vt:lpstr>Arial</vt:lpstr>
      <vt:lpstr>Calibri</vt:lpstr>
      <vt:lpstr>Consolas</vt:lpstr>
      <vt:lpstr>Courier New</vt:lpstr>
      <vt:lpstr>Exo</vt:lpstr>
      <vt:lpstr>Gulim</vt:lpstr>
      <vt:lpstr>Helvetica</vt:lpstr>
      <vt:lpstr>Helvetica Light</vt:lpstr>
      <vt:lpstr>ＭＳ Ｐゴシック</vt:lpstr>
      <vt:lpstr>Segoe UI</vt:lpstr>
      <vt:lpstr>Segoe UI Semibold</vt:lpstr>
      <vt:lpstr>Wingdings</vt:lpstr>
      <vt:lpstr>Light Version</vt:lpstr>
      <vt:lpstr>PowerPoint Presentation</vt:lpstr>
      <vt:lpstr>PowerPoint Presentation</vt:lpstr>
      <vt:lpstr>PowerPoint Presentation</vt:lpstr>
      <vt:lpstr>XAMARIN: APPS NATIVAS MULTIPLATAFORMA</vt:lpstr>
      <vt:lpstr>XAMARIN</vt:lpstr>
      <vt:lpstr>XAMARIN + XAMARIN.FORMS</vt:lpstr>
      <vt:lpstr>Cualquier cosa que pudieras hacer con Objective-C, Swift, o Java se puede hacer con C# y Visual Studio con Xamarin.</vt:lpstr>
      <vt:lpstr>ESTADÍSTICAS DE CÓDIGO COMPARTIDO</vt:lpstr>
      <vt:lpstr>DEMO</vt:lpstr>
      <vt:lpstr>PowerPoint Presentation</vt:lpstr>
      <vt:lpstr>¿QUÉ VAMOS A VER?</vt:lpstr>
      <vt:lpstr>EL RETO</vt:lpstr>
      <vt:lpstr>EN TELÉFONOS, LA CALIDAD CUESTA</vt:lpstr>
      <vt:lpstr>PowerPoint Presentation</vt:lpstr>
      <vt:lpstr>PowerPoint Presentation</vt:lpstr>
      <vt:lpstr>DIVERSIFICACIÓN EN IOS</vt:lpstr>
      <vt:lpstr>PowerPoint Presentation</vt:lpstr>
      <vt:lpstr>¿Cómo testeamos?</vt:lpstr>
      <vt:lpstr>DEMO</vt:lpstr>
      <vt:lpstr>INTRODUCCIÓN A XAMARIN.UITEST</vt:lpstr>
      <vt:lpstr>XAMARIN TEST CLOUD</vt:lpstr>
      <vt:lpstr>PowerPoint Presentation</vt:lpstr>
      <vt:lpstr>DEMO</vt:lpstr>
      <vt:lpstr>¿INTEGRACIÓN CONTINUA?</vt:lpstr>
      <vt:lpstr>INTEGRACIÓN CONTINUA</vt:lpstr>
      <vt:lpstr>¿QUÉ NOS APORTA LA INTEGRACIÓN CONTINUA?</vt:lpstr>
      <vt:lpstr>¿QUÉ NOS APORTA LA INTEGRACIÓN CONTINUA?</vt:lpstr>
      <vt:lpstr>¿QUÉ NOS APORTA LA INTEGRACIÓN CONTINUA?</vt:lpstr>
      <vt:lpstr>¿QUÉ NOS APORTA LA INTEGRACIÓN CONTINUA?</vt:lpstr>
      <vt:lpstr>VENTAJAS INTEGRACIÓN CONTINUA</vt:lpstr>
      <vt:lpstr>CONTROL DE CÓDIGO FUENTE</vt:lpstr>
      <vt:lpstr>CI SOFTWARE</vt:lpstr>
      <vt:lpstr>CI SOFTWARE</vt:lpstr>
      <vt:lpstr>CI SOFTWARE</vt:lpstr>
      <vt:lpstr>PowerPoint Presentation</vt:lpstr>
      <vt:lpstr>¿PORQUE CREAR UN  SCRIPT?</vt:lpstr>
      <vt:lpstr>¿PORQUE CREAR UN  SCRIPT?</vt:lpstr>
      <vt:lpstr>HOLA MUNDO FAKE</vt:lpstr>
      <vt:lpstr>DEMO</vt:lpstr>
      <vt:lpstr>ENTREGA DE LA APLICACIÓN</vt:lpstr>
      <vt:lpstr>PowerPoint Presentation</vt:lpstr>
      <vt:lpstr>PowerPoint Presentation</vt:lpstr>
      <vt:lpstr>DEMO</vt:lpstr>
      <vt:lpstr>CONCLUSIONES INTEGRACIÓN CONTINUA</vt:lpstr>
      <vt:lpstr>PowerPoint Presentation</vt:lpstr>
      <vt:lpstr>¿PREGUNTAS y RESPUESTAS?</vt:lpstr>
      <vt:lpstr>GRACIAS a TODOS</vt:lpstr>
      <vt:lpstr>INTEGRACIÓN CONTINUA CON APPS XAMARIN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Suarez Ruiz</cp:lastModifiedBy>
  <cp:revision>590</cp:revision>
  <dcterms:created xsi:type="dcterms:W3CDTF">2013-04-14T10:12:28Z</dcterms:created>
  <dcterms:modified xsi:type="dcterms:W3CDTF">2015-11-26T14:00:47Z</dcterms:modified>
</cp:coreProperties>
</file>